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34"/>
  </p:notesMasterIdLst>
  <p:sldIdLst>
    <p:sldId id="716" r:id="rId2"/>
    <p:sldId id="438" r:id="rId3"/>
    <p:sldId id="750" r:id="rId4"/>
    <p:sldId id="742" r:id="rId5"/>
    <p:sldId id="257" r:id="rId6"/>
    <p:sldId id="741" r:id="rId7"/>
    <p:sldId id="450" r:id="rId8"/>
    <p:sldId id="437" r:id="rId9"/>
    <p:sldId id="439" r:id="rId10"/>
    <p:sldId id="727" r:id="rId11"/>
    <p:sldId id="728" r:id="rId12"/>
    <p:sldId id="729" r:id="rId13"/>
    <p:sldId id="684" r:id="rId14"/>
    <p:sldId id="677" r:id="rId15"/>
    <p:sldId id="659" r:id="rId16"/>
    <p:sldId id="660" r:id="rId17"/>
    <p:sldId id="661" r:id="rId18"/>
    <p:sldId id="662" r:id="rId19"/>
    <p:sldId id="732" r:id="rId20"/>
    <p:sldId id="733" r:id="rId21"/>
    <p:sldId id="734" r:id="rId22"/>
    <p:sldId id="735" r:id="rId23"/>
    <p:sldId id="743" r:id="rId24"/>
    <p:sldId id="752" r:id="rId25"/>
    <p:sldId id="753" r:id="rId26"/>
    <p:sldId id="407" r:id="rId27"/>
    <p:sldId id="408" r:id="rId28"/>
    <p:sldId id="717" r:id="rId29"/>
    <p:sldId id="737" r:id="rId30"/>
    <p:sldId id="432" r:id="rId31"/>
    <p:sldId id="744" r:id="rId32"/>
    <p:sldId id="369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styanax Kanakakis" initials="" lastIdx="3" clrIdx="0"/>
  <p:cmAuthor id="7" name="Mandy Chessell" initials="MC" lastIdx="16" clrIdx="7"/>
  <p:cmAuthor id="1" name="Christopher Ferris" initials="" lastIdx="6" clrIdx="1"/>
  <p:cmAuthor id="2" name="Brian Behlendorf" initials="" lastIdx="4" clrIdx="2"/>
  <p:cmAuthor id="3" name="Greg Wallace" initials="" lastIdx="10" clrIdx="3"/>
  <p:cmAuthor id="4" name="Travin Keith" initials="" lastIdx="10" clrIdx="4"/>
  <p:cmAuthor id="5" name="Anonymous" initials="" lastIdx="1" clrIdx="5"/>
  <p:cmAuthor id="6" name="Dan O'Prey" initials="" lastIdx="6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CCDE"/>
    <a:srgbClr val="FFB7FF"/>
    <a:srgbClr val="FEFFB3"/>
    <a:srgbClr val="FF9933"/>
    <a:srgbClr val="595959"/>
    <a:srgbClr val="F6F6F6"/>
    <a:srgbClr val="000000"/>
    <a:srgbClr val="CDCDCD"/>
    <a:srgbClr val="959595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A1D5F9-AFFA-401E-AC10-454C56AC4A86}">
  <a:tblStyle styleId="{28A1D5F9-AFFA-401E-AC10-454C56AC4A86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6" autoAdjust="0"/>
    <p:restoredTop sz="77487" autoAdjust="0"/>
  </p:normalViewPr>
  <p:slideViewPr>
    <p:cSldViewPr snapToGrid="0" snapToObjects="1">
      <p:cViewPr varScale="1">
        <p:scale>
          <a:sx n="130" d="100"/>
          <a:sy n="130" d="100"/>
        </p:scale>
        <p:origin x="60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0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8019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>
                <a:latin typeface="Calibri" charset="0"/>
              </a:rPr>
              <a:t>AUTOMATED – Metadata is created by application at the same as the data is created in a standard manner easily consumable for all with necessary permissions</a:t>
            </a:r>
          </a:p>
          <a:p>
            <a:r>
              <a:rPr lang="en-GB">
                <a:latin typeface="Calibri" charset="0"/>
              </a:rPr>
              <a:t>Device that took the picture / name of picture / settings picture was taken at / location geo tag of picture etc – all automatic – all done at creation of data time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85372" indent="-302066">
              <a:defRPr sz="11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208265" indent="-241653">
              <a:defRPr sz="11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91571" indent="-241653">
              <a:defRPr sz="11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174878" indent="-241653">
              <a:defRPr sz="11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11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11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11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11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fld id="{35B95E78-EF2A-3D41-AD0E-E0C65D2DF675}" type="slidenum">
              <a:rPr lang="en-US" sz="1300"/>
              <a:pPr/>
              <a:t>2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925051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10207694-F902-4F43-BFFB-441BA2BAD4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43BD41EF-4F63-3C46-9FEE-B8CBDA01C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Arial" panose="020B0604020202020204" pitchFamily="34" charset="0"/>
              <a:cs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FE7E6871-81F8-7E4B-AE73-9CB2A891E5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10E5646-C114-6F4B-8206-A71E9CD5D61F}" type="slidenum">
              <a:rPr lang="en-US" altLang="en-US" sz="1300"/>
              <a:pPr eaLnBrk="1" hangingPunct="1"/>
              <a:t>5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2312808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Business metadata describes the data that the business needs, what it means and how it should be classified and protected.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Structural metadata describes how the data is actually stored and </a:t>
            </a:r>
            <a:r>
              <a:rPr lang="en-US" dirty="0" err="1">
                <a:ea typeface="+mn-ea"/>
                <a:cs typeface="+mn-cs"/>
              </a:rPr>
              <a:t>labelled</a:t>
            </a:r>
            <a:r>
              <a:rPr lang="en-US" dirty="0">
                <a:ea typeface="+mn-ea"/>
                <a:cs typeface="+mn-cs"/>
              </a:rPr>
              <a:t> in the data store.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The linkage between the business and technical metadata allows our technology to switch between these two perspectives. For example, </a:t>
            </a:r>
          </a:p>
          <a:p>
            <a:pPr marL="241653" indent="-241653" fontAlgn="auto">
              <a:spcBef>
                <a:spcPts val="0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dirty="0">
                <a:ea typeface="+mn-ea"/>
                <a:cs typeface="+mn-cs"/>
              </a:rPr>
              <a:t>A request for data expressed in business terminology can be translated into a query for data from a data store.</a:t>
            </a:r>
          </a:p>
          <a:p>
            <a:pPr marL="241653" indent="-241653" fontAlgn="auto">
              <a:spcBef>
                <a:spcPts val="0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dirty="0">
                <a:ea typeface="+mn-ea"/>
                <a:cs typeface="+mn-cs"/>
              </a:rPr>
              <a:t>An integration engine copying data into a sand box can discover which are the fields that the business classifies as sensitive and then mask these values dynamically.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FB6A9B3-EB8C-9348-89BF-FFBB3E617F45}" type="slidenum">
              <a:rPr lang="en-US" sz="1300"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sz="13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777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586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299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491C094D-8592-904F-B5DE-DD9F26CA1F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42FEBA83-5E85-374A-95FF-30C1F5F7D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Arial" panose="020B0604020202020204" pitchFamily="34" charset="0"/>
              <a:cs typeface="ＭＳ Ｐゴシック" panose="020B0600070205080204" pitchFamily="34" charset="-128"/>
            </a:endParaRP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2AE711BB-5E1F-3E45-9668-F8E384A087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6AF0F37-A3D1-204E-B4D2-1A68CF66BF9B}" type="slidenum">
              <a:rPr lang="en-US" altLang="en-US" sz="1300"/>
              <a:pPr eaLnBrk="1" hangingPunct="1"/>
              <a:t>23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2625575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en-US" sz="1100" b="0" i="0" u="none" strike="sng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7979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7"/>
          <a:stretch/>
        </p:blipFill>
        <p:spPr>
          <a:xfrm>
            <a:off x="0" y="1393373"/>
            <a:ext cx="9144000" cy="3750128"/>
          </a:xfrm>
          <a:prstGeom prst="rect">
            <a:avLst/>
          </a:prstGeom>
        </p:spPr>
      </p:pic>
      <p:sp>
        <p:nvSpPr>
          <p:cNvPr id="16" name="Shape 10"/>
          <p:cNvSpPr/>
          <p:nvPr userDrawn="1"/>
        </p:nvSpPr>
        <p:spPr>
          <a:xfrm rot="10800000" flipH="1">
            <a:off x="0" y="-2"/>
            <a:ext cx="9144000" cy="139337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6" y="539823"/>
            <a:ext cx="1011335" cy="631748"/>
          </a:xfrm>
          <a:prstGeom prst="rect">
            <a:avLst/>
          </a:prstGeom>
        </p:spPr>
      </p:pic>
      <p:sp>
        <p:nvSpPr>
          <p:cNvPr id="13" name="Shape 10"/>
          <p:cNvSpPr/>
          <p:nvPr userDrawn="1"/>
        </p:nvSpPr>
        <p:spPr>
          <a:xfrm rot="10800000" flipH="1">
            <a:off x="0" y="4978036"/>
            <a:ext cx="9144000" cy="16546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8762" y="3215062"/>
            <a:ext cx="3987599" cy="691998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700" baseline="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4042786"/>
            <a:ext cx="3987800" cy="452265"/>
          </a:xfrm>
        </p:spPr>
        <p:txBody>
          <a:bodyPr/>
          <a:lstStyle/>
          <a:p>
            <a:pPr lvl="0"/>
            <a:r>
              <a:rPr lang="en-US" dirty="0"/>
              <a:t>Date</a:t>
            </a:r>
          </a:p>
        </p:txBody>
      </p:sp>
      <p:sp>
        <p:nvSpPr>
          <p:cNvPr id="27" name="Shape 15"/>
          <p:cNvSpPr txBox="1">
            <a:spLocks noGrp="1"/>
          </p:cNvSpPr>
          <p:nvPr>
            <p:ph type="title" hasCustomPrompt="1"/>
          </p:nvPr>
        </p:nvSpPr>
        <p:spPr>
          <a:xfrm>
            <a:off x="328345" y="1876358"/>
            <a:ext cx="6464342" cy="1283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Title</a:t>
            </a:r>
          </a:p>
        </p:txBody>
      </p:sp>
      <p:pic>
        <p:nvPicPr>
          <p:cNvPr id="9" name="Picture 8" descr="Screen Shot 2018-08-17 at 14.46.50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25" y="443874"/>
            <a:ext cx="1395971" cy="616824"/>
          </a:xfrm>
          <a:prstGeom prst="rect">
            <a:avLst/>
          </a:prstGeom>
        </p:spPr>
      </p:pic>
      <p:sp>
        <p:nvSpPr>
          <p:cNvPr id="10" name="Shape 8">
            <a:extLst>
              <a:ext uri="{FF2B5EF4-FFF2-40B4-BE49-F238E27FC236}">
                <a16:creationId xmlns:a16="http://schemas.microsoft.com/office/drawing/2014/main" id="{30782772-9EE8-BC4D-B671-350F57E818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972270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6" y="535880"/>
            <a:ext cx="1011335" cy="631748"/>
          </a:xfrm>
          <a:prstGeom prst="rect">
            <a:avLst/>
          </a:prstGeom>
        </p:spPr>
      </p:pic>
      <p:sp>
        <p:nvSpPr>
          <p:cNvPr id="16" name="Shape 10"/>
          <p:cNvSpPr/>
          <p:nvPr userDrawn="1"/>
        </p:nvSpPr>
        <p:spPr>
          <a:xfrm rot="10800000" flipH="1">
            <a:off x="0" y="4984398"/>
            <a:ext cx="9144000" cy="159102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15"/>
          <p:cNvSpPr txBox="1">
            <a:spLocks noGrp="1"/>
          </p:cNvSpPr>
          <p:nvPr>
            <p:ph type="title" hasCustomPrompt="1"/>
          </p:nvPr>
        </p:nvSpPr>
        <p:spPr>
          <a:xfrm>
            <a:off x="328344" y="1876358"/>
            <a:ext cx="8118191" cy="1283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small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Title</a:t>
            </a:r>
            <a:endParaRPr dirty="0"/>
          </a:p>
        </p:txBody>
      </p:sp>
      <p:pic>
        <p:nvPicPr>
          <p:cNvPr id="7" name="Picture 6" descr="Screen Shot 2018-08-17 at 14.46.50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25" y="443874"/>
            <a:ext cx="1395971" cy="616824"/>
          </a:xfrm>
          <a:prstGeom prst="rect">
            <a:avLst/>
          </a:prstGeom>
        </p:spPr>
      </p:pic>
      <p:sp>
        <p:nvSpPr>
          <p:cNvPr id="8" name="Shape 8">
            <a:extLst>
              <a:ext uri="{FF2B5EF4-FFF2-40B4-BE49-F238E27FC236}">
                <a16:creationId xmlns:a16="http://schemas.microsoft.com/office/drawing/2014/main" id="{63848344-E58E-1C48-89A1-C7DC8AFDE5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218161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00" y="1088135"/>
            <a:ext cx="8541385" cy="3560115"/>
          </a:xfrm>
        </p:spPr>
        <p:txBody>
          <a:bodyPr/>
          <a:lstStyle>
            <a:lvl1pPr marL="2857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1pPr>
            <a:lvl2pPr marL="7429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9200" y="144708"/>
            <a:ext cx="4474777" cy="8590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9">
            <a:extLst>
              <a:ext uri="{FF2B5EF4-FFF2-40B4-BE49-F238E27FC236}">
                <a16:creationId xmlns:a16="http://schemas.microsoft.com/office/drawing/2014/main" id="{89CCB5E2-86B7-DF4F-95FF-16227AB8F67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EE930199-1DB9-E040-9099-9A8B2D5601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6317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00" y="280673"/>
            <a:ext cx="8473099" cy="572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00" y="965874"/>
            <a:ext cx="8473100" cy="3603001"/>
          </a:xfrm>
        </p:spPr>
        <p:txBody>
          <a:bodyPr/>
          <a:lstStyle>
            <a:lvl1pPr marL="285750" indent="-285750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1pPr>
            <a:lvl2pPr marL="742950" indent="-285750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9">
            <a:extLst>
              <a:ext uri="{FF2B5EF4-FFF2-40B4-BE49-F238E27FC236}">
                <a16:creationId xmlns:a16="http://schemas.microsoft.com/office/drawing/2014/main" id="{54F62638-0F6C-9E44-ABE3-F347A745845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7E1EFA56-B995-2E4A-ADBD-A8A9FD4369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50876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59200" y="289077"/>
            <a:ext cx="8473099" cy="5647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9">
            <a:extLst>
              <a:ext uri="{FF2B5EF4-FFF2-40B4-BE49-F238E27FC236}">
                <a16:creationId xmlns:a16="http://schemas.microsoft.com/office/drawing/2014/main" id="{45FB6608-D6CB-1E47-97E0-946893699D8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30689E75-890B-DE48-8C2D-0BE1828F93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8107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59200" y="289077"/>
            <a:ext cx="8473100" cy="5647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59200" y="1037771"/>
            <a:ext cx="8473096" cy="37374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78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566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754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943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132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32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509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83C6D269-4A47-0542-B90B-2670FFD97F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3495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11701" y="290285"/>
            <a:ext cx="8520599" cy="5055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147" y="1204912"/>
            <a:ext cx="8521149" cy="31820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78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566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754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943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132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32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509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1B1A3FF0-47D0-6D46-9D37-CB895936375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088276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63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0" name="Shape 10"/>
          <p:cNvSpPr/>
          <p:nvPr/>
        </p:nvSpPr>
        <p:spPr>
          <a:xfrm rot="10800000" flipH="1" flipV="1">
            <a:off x="0" y="4956626"/>
            <a:ext cx="9144000" cy="180169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r>
              <a:rPr lang="en-US" sz="1050" dirty="0"/>
              <a:t>https://github.com/odpi/egeria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859" y="215849"/>
            <a:ext cx="85205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722838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5750" marR="0" lvl="0" indent="-285750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6">
            <a:lumMod val="50000"/>
          </a:schemeClr>
        </a:buClr>
        <a:buFont typeface="Wingdings" pitchFamily="2" charset="2"/>
        <a:buChar char="§"/>
        <a:defRPr sz="1400" b="0" i="0" u="none" strike="noStrike" cap="none">
          <a:solidFill>
            <a:schemeClr val="accent6">
              <a:lumMod val="50000"/>
            </a:schemeClr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ortonworks.com/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dpi/egeria" TargetMode="External"/><Relationship Id="rId2" Type="http://schemas.openxmlformats.org/officeDocument/2006/relationships/hyperlink" Target="https://github.com/odpi/data-governance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roaringelephant.org/2018/09/25/episode-107-open-metadata-and-governance-masterclass-with-mandy-chessell-part-1/" TargetMode="External"/><Relationship Id="rId4" Type="http://schemas.openxmlformats.org/officeDocument/2006/relationships/hyperlink" Target="https://odpi.github.io/data-governance/role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bing.com/images/search?view=detailV2&amp;ccid=RiWAy6MG&amp;id=6E4ADC1E6B20DC2017D29865D7464B5FBDC78AEF&amp;thid=OIP.RiWAy6MG8nQveKh44I3X7AHaLX&amp;mediaurl=http://pre11.deviantart.net/6da8/th/pre/f/2016/333/7/1/another_happy_shell_less_franklin_by_porygon2z-daq0h5y.png&amp;exph=1107&amp;expw=721&amp;q=tortoise+no+shell&amp;simid=608049015356326942&amp;selectedIndex=32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3A30-E3E7-4A44-AB78-75FEA77AF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How Metadata </a:t>
            </a:r>
            <a:r>
              <a:rPr lang="en-GB" b="1" dirty="0" err="1"/>
              <a:t>Catalogs</a:t>
            </a:r>
            <a:r>
              <a:rPr lang="en-GB" b="1" dirty="0"/>
              <a:t> collaborate with ODPi Egeria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61036-A1A8-EB42-B740-1DBEC50D9D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</a:t>
            </a:fld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C2169-99CC-5944-B2D7-78D5DB7D13E0}"/>
              </a:ext>
            </a:extLst>
          </p:cNvPr>
          <p:cNvSpPr txBox="1"/>
          <p:nvPr/>
        </p:nvSpPr>
        <p:spPr>
          <a:xfrm>
            <a:off x="445169" y="3582669"/>
            <a:ext cx="4952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Mandy Chessell, IBM</a:t>
            </a:r>
          </a:p>
        </p:txBody>
      </p:sp>
    </p:spTree>
    <p:extLst>
      <p:ext uri="{BB962C8B-B14F-4D97-AF65-F5344CB8AC3E}">
        <p14:creationId xmlns:p14="http://schemas.microsoft.com/office/powerpoint/2010/main" val="601748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B578B00B-C43E-C648-9FC6-FB71B5DAB800}"/>
              </a:ext>
            </a:extLst>
          </p:cNvPr>
          <p:cNvCxnSpPr>
            <a:cxnSpLocks/>
            <a:stCxn id="241" idx="1"/>
          </p:cNvCxnSpPr>
          <p:nvPr/>
        </p:nvCxnSpPr>
        <p:spPr bwMode="auto">
          <a:xfrm flipH="1" flipV="1">
            <a:off x="3573384" y="2318703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7E79FDA1-9BC3-4740-A22D-CEE2AD3DDA0F}"/>
              </a:ext>
            </a:extLst>
          </p:cNvPr>
          <p:cNvGrpSpPr/>
          <p:nvPr/>
        </p:nvGrpSpPr>
        <p:grpSpPr>
          <a:xfrm>
            <a:off x="1222895" y="3374339"/>
            <a:ext cx="1160032" cy="929955"/>
            <a:chOff x="5454524" y="2009903"/>
            <a:chExt cx="1160032" cy="929955"/>
          </a:xfrm>
        </p:grpSpPr>
        <p:sp>
          <p:nvSpPr>
            <p:cNvPr id="237" name="Can 236">
              <a:extLst>
                <a:ext uri="{FF2B5EF4-FFF2-40B4-BE49-F238E27FC236}">
                  <a16:creationId xmlns:a16="http://schemas.microsoft.com/office/drawing/2014/main" id="{D0347AE2-BB62-4B42-8F9D-EEA2A25F72DF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38" name="Multidocument 237">
              <a:extLst>
                <a:ext uri="{FF2B5EF4-FFF2-40B4-BE49-F238E27FC236}">
                  <a16:creationId xmlns:a16="http://schemas.microsoft.com/office/drawing/2014/main" id="{B2647DA8-8496-B542-B133-1A98A1779CD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8A2A9A33-5982-054F-B00C-F9D7E77E7B9E}"/>
              </a:ext>
            </a:extLst>
          </p:cNvPr>
          <p:cNvCxnSpPr>
            <a:cxnSpLocks/>
            <a:stCxn id="237" idx="1"/>
          </p:cNvCxnSpPr>
          <p:nvPr/>
        </p:nvCxnSpPr>
        <p:spPr bwMode="auto">
          <a:xfrm flipH="1" flipV="1">
            <a:off x="1802079" y="2313151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9278F9B-01B7-134E-A4F2-D2BA10B7AA39}"/>
              </a:ext>
            </a:extLst>
          </p:cNvPr>
          <p:cNvGrpSpPr/>
          <p:nvPr/>
        </p:nvGrpSpPr>
        <p:grpSpPr>
          <a:xfrm>
            <a:off x="4750391" y="3366902"/>
            <a:ext cx="1160032" cy="929955"/>
            <a:chOff x="5454524" y="2009903"/>
            <a:chExt cx="1160032" cy="929955"/>
          </a:xfrm>
        </p:grpSpPr>
        <p:sp>
          <p:nvSpPr>
            <p:cNvPr id="182" name="Can 181">
              <a:extLst>
                <a:ext uri="{FF2B5EF4-FFF2-40B4-BE49-F238E27FC236}">
                  <a16:creationId xmlns:a16="http://schemas.microsoft.com/office/drawing/2014/main" id="{021B0C40-4883-9C47-88F0-94106F894434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83" name="Multidocument 182">
              <a:extLst>
                <a:ext uri="{FF2B5EF4-FFF2-40B4-BE49-F238E27FC236}">
                  <a16:creationId xmlns:a16="http://schemas.microsoft.com/office/drawing/2014/main" id="{E60E3FAF-8A31-E242-93BC-01015D1957E2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784C5C46-0C65-D14E-979B-71BB473BB2F7}"/>
              </a:ext>
            </a:extLst>
          </p:cNvPr>
          <p:cNvCxnSpPr>
            <a:cxnSpLocks/>
            <a:stCxn id="182" idx="1"/>
          </p:cNvCxnSpPr>
          <p:nvPr/>
        </p:nvCxnSpPr>
        <p:spPr bwMode="auto">
          <a:xfrm flipH="1" flipV="1">
            <a:off x="5329575" y="2305714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/>
          <p:nvPr/>
        </p:nvSpPr>
        <p:spPr>
          <a:xfrm>
            <a:off x="3618098" y="1189710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94335" y="1310358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633991" y="1224642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54610" y="1867572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4" name="Round Diagonal Corner Rectangle 23"/>
          <p:cNvSpPr/>
          <p:nvPr/>
        </p:nvSpPr>
        <p:spPr>
          <a:xfrm>
            <a:off x="4276928" y="1440534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25" name="Cross 24"/>
          <p:cNvSpPr/>
          <p:nvPr/>
        </p:nvSpPr>
        <p:spPr>
          <a:xfrm>
            <a:off x="4276928" y="1589758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4108653" y="1669142"/>
            <a:ext cx="42863" cy="79375"/>
            <a:chOff x="603250" y="4737100"/>
            <a:chExt cx="355600" cy="654050"/>
          </a:xfrm>
        </p:grpSpPr>
        <p:sp>
          <p:nvSpPr>
            <p:cNvPr id="27" name="Delay 26"/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29" name="Group 4"/>
          <p:cNvGrpSpPr>
            <a:grpSpLocks/>
          </p:cNvGrpSpPr>
          <p:nvPr/>
        </p:nvGrpSpPr>
        <p:grpSpPr bwMode="auto">
          <a:xfrm>
            <a:off x="4141973" y="1415134"/>
            <a:ext cx="44450" cy="85725"/>
            <a:chOff x="603250" y="4737100"/>
            <a:chExt cx="355600" cy="654050"/>
          </a:xfrm>
        </p:grpSpPr>
        <p:sp>
          <p:nvSpPr>
            <p:cNvPr id="30" name="Delay 29"/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32" name="Straight Connector 31"/>
          <p:cNvCxnSpPr>
            <a:stCxn id="30" idx="2"/>
            <a:endCxn id="24" idx="2"/>
          </p:cNvCxnSpPr>
          <p:nvPr/>
        </p:nvCxnSpPr>
        <p:spPr bwMode="auto">
          <a:xfrm>
            <a:off x="4186441" y="1469117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>
            <a:stCxn id="25" idx="0"/>
            <a:endCxn id="24" idx="1"/>
          </p:cNvCxnSpPr>
          <p:nvPr/>
        </p:nvCxnSpPr>
        <p:spPr bwMode="auto">
          <a:xfrm flipH="1" flipV="1">
            <a:off x="4307073" y="1504033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>
            <a:stCxn id="25" idx="2"/>
            <a:endCxn id="27" idx="2"/>
          </p:cNvCxnSpPr>
          <p:nvPr/>
        </p:nvCxnSpPr>
        <p:spPr bwMode="auto">
          <a:xfrm flipH="1">
            <a:off x="4151516" y="1646912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/>
          <p:cNvSpPr/>
          <p:nvPr/>
        </p:nvSpPr>
        <p:spPr>
          <a:xfrm>
            <a:off x="3656198" y="1812009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22978" y="1313533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94353" y="1308770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24577" y="1351633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543610" y="1389733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54613" y="1318296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41" name="Group 193"/>
          <p:cNvGrpSpPr>
            <a:grpSpLocks/>
          </p:cNvGrpSpPr>
          <p:nvPr/>
        </p:nvGrpSpPr>
        <p:grpSpPr bwMode="auto">
          <a:xfrm>
            <a:off x="3668898" y="1342117"/>
            <a:ext cx="252412" cy="369887"/>
            <a:chOff x="552317" y="2476596"/>
            <a:chExt cx="701871" cy="1650326"/>
          </a:xfrm>
        </p:grpSpPr>
        <p:grpSp>
          <p:nvGrpSpPr>
            <p:cNvPr id="42" name="Group 218"/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3" name="Group 218"/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4" name="Group 218"/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5" name="Group 218"/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57" name="Rectangle 56"/>
          <p:cNvSpPr/>
          <p:nvPr/>
        </p:nvSpPr>
        <p:spPr bwMode="auto">
          <a:xfrm>
            <a:off x="4584885" y="1396085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8" name="Straight Connector 57"/>
          <p:cNvCxnSpPr/>
          <p:nvPr/>
        </p:nvCxnSpPr>
        <p:spPr bwMode="auto">
          <a:xfrm>
            <a:off x="4722998" y="1359579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H="1">
            <a:off x="4543610" y="156435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Connector 59"/>
          <p:cNvCxnSpPr/>
          <p:nvPr/>
        </p:nvCxnSpPr>
        <p:spPr bwMode="auto">
          <a:xfrm flipH="1">
            <a:off x="4543610" y="159928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 flipH="1">
            <a:off x="4543610" y="163262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/>
          <p:cNvCxnSpPr/>
          <p:nvPr/>
        </p:nvCxnSpPr>
        <p:spPr bwMode="auto">
          <a:xfrm flipH="1">
            <a:off x="4543610" y="166754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/>
          <p:nvPr/>
        </p:nvCxnSpPr>
        <p:spPr bwMode="auto">
          <a:xfrm flipH="1">
            <a:off x="4543610" y="170088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/>
          <p:nvPr/>
        </p:nvCxnSpPr>
        <p:spPr bwMode="auto">
          <a:xfrm flipH="1">
            <a:off x="4543610" y="173580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 flipH="1">
            <a:off x="4542023" y="142783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/>
          <p:cNvCxnSpPr/>
          <p:nvPr/>
        </p:nvCxnSpPr>
        <p:spPr bwMode="auto">
          <a:xfrm flipH="1">
            <a:off x="4542023" y="146117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 flipH="1">
            <a:off x="4542023" y="149609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/>
          <p:cNvCxnSpPr/>
          <p:nvPr/>
        </p:nvCxnSpPr>
        <p:spPr bwMode="auto">
          <a:xfrm flipH="1">
            <a:off x="4542023" y="152943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Connector 68"/>
          <p:cNvCxnSpPr/>
          <p:nvPr/>
        </p:nvCxnSpPr>
        <p:spPr bwMode="auto">
          <a:xfrm>
            <a:off x="4570598" y="1359579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0" name="Group 97"/>
          <p:cNvGrpSpPr>
            <a:grpSpLocks/>
          </p:cNvGrpSpPr>
          <p:nvPr/>
        </p:nvGrpSpPr>
        <p:grpSpPr bwMode="auto">
          <a:xfrm>
            <a:off x="4546803" y="1389735"/>
            <a:ext cx="23813" cy="25400"/>
            <a:chOff x="8112931" y="3217866"/>
            <a:chExt cx="110967" cy="110967"/>
          </a:xfrm>
        </p:grpSpPr>
        <p:sp>
          <p:nvSpPr>
            <p:cNvPr id="71" name="Oval 70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3" name="Group 98"/>
          <p:cNvGrpSpPr>
            <a:grpSpLocks/>
          </p:cNvGrpSpPr>
          <p:nvPr/>
        </p:nvGrpSpPr>
        <p:grpSpPr bwMode="auto">
          <a:xfrm>
            <a:off x="4546803" y="1399259"/>
            <a:ext cx="23813" cy="23812"/>
            <a:chOff x="8112931" y="3217866"/>
            <a:chExt cx="110967" cy="110967"/>
          </a:xfrm>
        </p:grpSpPr>
        <p:sp>
          <p:nvSpPr>
            <p:cNvPr id="74" name="Oval 73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6" name="Group 101"/>
          <p:cNvGrpSpPr>
            <a:grpSpLocks/>
          </p:cNvGrpSpPr>
          <p:nvPr/>
        </p:nvGrpSpPr>
        <p:grpSpPr bwMode="auto">
          <a:xfrm>
            <a:off x="4546803" y="1432596"/>
            <a:ext cx="23813" cy="25400"/>
            <a:chOff x="8112931" y="3217866"/>
            <a:chExt cx="110967" cy="110967"/>
          </a:xfrm>
        </p:grpSpPr>
        <p:sp>
          <p:nvSpPr>
            <p:cNvPr id="77" name="Oval 76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9" name="Group 104"/>
          <p:cNvGrpSpPr>
            <a:grpSpLocks/>
          </p:cNvGrpSpPr>
          <p:nvPr/>
        </p:nvGrpSpPr>
        <p:grpSpPr bwMode="auto">
          <a:xfrm>
            <a:off x="4546803" y="1467529"/>
            <a:ext cx="23813" cy="23813"/>
            <a:chOff x="8112931" y="3217866"/>
            <a:chExt cx="110967" cy="110967"/>
          </a:xfrm>
        </p:grpSpPr>
        <p:sp>
          <p:nvSpPr>
            <p:cNvPr id="80" name="Oval 79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82" name="Rectangle 81"/>
          <p:cNvSpPr/>
          <p:nvPr/>
        </p:nvSpPr>
        <p:spPr bwMode="auto">
          <a:xfrm>
            <a:off x="3681616" y="1878683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3849873" y="1877104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4262623" y="1878692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4626160" y="1875509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4716296" y="1817585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87" name="Straight Connector 86"/>
          <p:cNvCxnSpPr/>
          <p:nvPr/>
        </p:nvCxnSpPr>
        <p:spPr bwMode="auto">
          <a:xfrm flipH="1">
            <a:off x="3654610" y="1902495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/>
          <p:nvPr/>
        </p:nvCxnSpPr>
        <p:spPr bwMode="auto">
          <a:xfrm flipH="1">
            <a:off x="3654610" y="1937420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Connector 88"/>
          <p:cNvCxnSpPr/>
          <p:nvPr/>
        </p:nvCxnSpPr>
        <p:spPr bwMode="auto">
          <a:xfrm flipH="1">
            <a:off x="3654610" y="1970758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Connector 89"/>
          <p:cNvCxnSpPr/>
          <p:nvPr/>
        </p:nvCxnSpPr>
        <p:spPr bwMode="auto">
          <a:xfrm flipH="1">
            <a:off x="3654610" y="2005683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Connector 90"/>
          <p:cNvCxnSpPr>
            <a:stCxn id="23" idx="0"/>
            <a:endCxn id="23" idx="2"/>
          </p:cNvCxnSpPr>
          <p:nvPr/>
        </p:nvCxnSpPr>
        <p:spPr bwMode="auto">
          <a:xfrm>
            <a:off x="4245160" y="1867572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Straight Connector 91"/>
          <p:cNvCxnSpPr/>
          <p:nvPr/>
        </p:nvCxnSpPr>
        <p:spPr bwMode="auto">
          <a:xfrm>
            <a:off x="4605523" y="1864404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Straight Connector 92"/>
          <p:cNvCxnSpPr/>
          <p:nvPr/>
        </p:nvCxnSpPr>
        <p:spPr bwMode="auto">
          <a:xfrm>
            <a:off x="3837173" y="1869167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Rectangle 93"/>
          <p:cNvSpPr/>
          <p:nvPr/>
        </p:nvSpPr>
        <p:spPr bwMode="auto">
          <a:xfrm>
            <a:off x="4540442" y="1361158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656216" y="1308770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96" name="Group 27668"/>
          <p:cNvGrpSpPr>
            <a:grpSpLocks/>
          </p:cNvGrpSpPr>
          <p:nvPr/>
        </p:nvGrpSpPr>
        <p:grpSpPr bwMode="auto">
          <a:xfrm>
            <a:off x="990441" y="1200822"/>
            <a:ext cx="1228725" cy="863600"/>
            <a:chOff x="640045" y="3157538"/>
            <a:chExt cx="1228725" cy="863600"/>
          </a:xfrm>
        </p:grpSpPr>
        <p:sp>
          <p:nvSpPr>
            <p:cNvPr id="97" name="Rectangle 96"/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11" name="Group 294"/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112" name="Rectangle 111"/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13" name="Straight Connector 112"/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4" name="Straight Connector 113"/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5" name="Rectangle 114"/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19" name="Group 27669"/>
          <p:cNvGrpSpPr>
            <a:grpSpLocks/>
          </p:cNvGrpSpPr>
          <p:nvPr/>
        </p:nvGrpSpPr>
        <p:grpSpPr bwMode="auto">
          <a:xfrm>
            <a:off x="2289011" y="1203996"/>
            <a:ext cx="1228725" cy="863600"/>
            <a:chOff x="1938138" y="3160713"/>
            <a:chExt cx="1228725" cy="863600"/>
          </a:xfrm>
        </p:grpSpPr>
        <p:sp>
          <p:nvSpPr>
            <p:cNvPr id="120" name="Rectangle 119"/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34" name="Group 309"/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142" name="Rectangle 141"/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43" name="Straight Connector 142"/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5" name="Rectangle 144"/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135" name="Group 317"/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136" name="Rectangle 135"/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224" name="Group 223"/>
          <p:cNvGrpSpPr/>
          <p:nvPr/>
        </p:nvGrpSpPr>
        <p:grpSpPr>
          <a:xfrm>
            <a:off x="4987863" y="1221298"/>
            <a:ext cx="1339754" cy="804299"/>
            <a:chOff x="6424509" y="864237"/>
            <a:chExt cx="1339754" cy="804299"/>
          </a:xfrm>
        </p:grpSpPr>
        <p:grpSp>
          <p:nvGrpSpPr>
            <p:cNvPr id="152" name="Group 151"/>
            <p:cNvGrpSpPr/>
            <p:nvPr/>
          </p:nvGrpSpPr>
          <p:grpSpPr>
            <a:xfrm>
              <a:off x="6424509" y="864237"/>
              <a:ext cx="1339754" cy="804299"/>
              <a:chOff x="4469034" y="1141802"/>
              <a:chExt cx="1270000" cy="566737"/>
            </a:xfrm>
          </p:grpSpPr>
          <p:sp>
            <p:nvSpPr>
              <p:cNvPr id="153" name="Rectangle 152"/>
              <p:cNvSpPr/>
              <p:nvPr/>
            </p:nvSpPr>
            <p:spPr bwMode="auto">
              <a:xfrm>
                <a:off x="4469034" y="1141802"/>
                <a:ext cx="1270000" cy="566737"/>
              </a:xfrm>
              <a:prstGeom prst="rect">
                <a:avLst/>
              </a:prstGeom>
              <a:solidFill>
                <a:srgbClr val="1F497D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54" name="Rounded Rectangle 153"/>
              <p:cNvSpPr/>
              <p:nvPr/>
            </p:nvSpPr>
            <p:spPr bwMode="auto">
              <a:xfrm>
                <a:off x="4542059" y="1183473"/>
                <a:ext cx="1123950" cy="469106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55" name="Rectangle 154"/>
            <p:cNvSpPr/>
            <p:nvPr/>
          </p:nvSpPr>
          <p:spPr>
            <a:xfrm>
              <a:off x="6758817" y="1079303"/>
              <a:ext cx="681037" cy="9167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6959556" y="1369214"/>
              <a:ext cx="310009" cy="149993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GB" sz="800" dirty="0">
                  <a:solidFill>
                    <a:srgbClr val="EEECE1"/>
                  </a:solidFill>
                  <a:latin typeface="Calibri"/>
                  <a:cs typeface="Calibri"/>
                </a:rPr>
                <a:t>Search</a:t>
              </a:r>
            </a:p>
          </p:txBody>
        </p:sp>
      </p:grpSp>
      <p:cxnSp>
        <p:nvCxnSpPr>
          <p:cNvPr id="157" name="Straight Connector 156"/>
          <p:cNvCxnSpPr>
            <a:stCxn id="153" idx="2"/>
            <a:endCxn id="201" idx="0"/>
          </p:cNvCxnSpPr>
          <p:nvPr/>
        </p:nvCxnSpPr>
        <p:spPr bwMode="auto">
          <a:xfrm flipH="1">
            <a:off x="5657088" y="2025597"/>
            <a:ext cx="665" cy="21568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7" name="Rectangle 196"/>
          <p:cNvSpPr/>
          <p:nvPr/>
        </p:nvSpPr>
        <p:spPr>
          <a:xfrm>
            <a:off x="1561592" y="224696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858826" y="224100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4204112" y="224505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5513775" y="2243160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5617089" y="2241270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03" name="Straight Connector 202"/>
          <p:cNvCxnSpPr>
            <a:stCxn id="120" idx="2"/>
            <a:endCxn id="198" idx="0"/>
          </p:cNvCxnSpPr>
          <p:nvPr/>
        </p:nvCxnSpPr>
        <p:spPr bwMode="auto">
          <a:xfrm flipH="1">
            <a:off x="2898822" y="2067596"/>
            <a:ext cx="4551" cy="17340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Straight Connector 203"/>
          <p:cNvCxnSpPr>
            <a:stCxn id="20" idx="2"/>
            <a:endCxn id="199" idx="0"/>
          </p:cNvCxnSpPr>
          <p:nvPr/>
        </p:nvCxnSpPr>
        <p:spPr bwMode="auto">
          <a:xfrm>
            <a:off x="4240398" y="2064429"/>
            <a:ext cx="3700" cy="18063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Straight Connector 204"/>
          <p:cNvCxnSpPr>
            <a:stCxn id="97" idx="2"/>
            <a:endCxn id="197" idx="0"/>
          </p:cNvCxnSpPr>
          <p:nvPr/>
        </p:nvCxnSpPr>
        <p:spPr bwMode="auto">
          <a:xfrm flipH="1">
            <a:off x="1601578" y="2064421"/>
            <a:ext cx="3210" cy="18254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" name="Rounded Rectangle 20"/>
          <p:cNvSpPr>
            <a:spLocks noChangeArrowheads="1"/>
          </p:cNvSpPr>
          <p:nvPr/>
        </p:nvSpPr>
        <p:spPr bwMode="auto">
          <a:xfrm>
            <a:off x="967186" y="2252426"/>
            <a:ext cx="5395114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47A1B6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Access Services</a:t>
            </a:r>
          </a:p>
        </p:txBody>
      </p:sp>
      <p:sp>
        <p:nvSpPr>
          <p:cNvPr id="173" name="Title 1">
            <a:extLst>
              <a:ext uri="{FF2B5EF4-FFF2-40B4-BE49-F238E27FC236}">
                <a16:creationId xmlns:a16="http://schemas.microsoft.com/office/drawing/2014/main" id="{78E1EC8D-CFA7-4DAC-A8BA-24088B24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levels of services</a:t>
            </a:r>
          </a:p>
        </p:txBody>
      </p:sp>
      <p:sp>
        <p:nvSpPr>
          <p:cNvPr id="171" name="Rounded Rectangle 20">
            <a:extLst>
              <a:ext uri="{FF2B5EF4-FFF2-40B4-BE49-F238E27FC236}">
                <a16:creationId xmlns:a16="http://schemas.microsoft.com/office/drawing/2014/main" id="{938CEE30-E141-C84D-87A7-C7A3F1E44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185" y="2606259"/>
            <a:ext cx="5395115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47A1B6"/>
            </a:solidFill>
            <a:round/>
            <a:headEnd/>
            <a:tailEnd/>
          </a:ln>
          <a:effectLst>
            <a:outerShdw dist="23000" dir="5400000" rotWithShape="0">
              <a:srgbClr val="47A1B6">
                <a:alpha val="35000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Repository Services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6E7906C-D4B8-7D4F-9EB0-999958E32789}"/>
              </a:ext>
            </a:extLst>
          </p:cNvPr>
          <p:cNvGrpSpPr/>
          <p:nvPr/>
        </p:nvGrpSpPr>
        <p:grpSpPr>
          <a:xfrm>
            <a:off x="2994200" y="3379891"/>
            <a:ext cx="1160032" cy="929955"/>
            <a:chOff x="5454524" y="2009903"/>
            <a:chExt cx="1160032" cy="929955"/>
          </a:xfrm>
        </p:grpSpPr>
        <p:sp>
          <p:nvSpPr>
            <p:cNvPr id="241" name="Can 240">
              <a:extLst>
                <a:ext uri="{FF2B5EF4-FFF2-40B4-BE49-F238E27FC236}">
                  <a16:creationId xmlns:a16="http://schemas.microsoft.com/office/drawing/2014/main" id="{E1791BBD-29FC-A242-8464-D9F9307F7BA5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42" name="Multidocument 241">
              <a:extLst>
                <a:ext uri="{FF2B5EF4-FFF2-40B4-BE49-F238E27FC236}">
                  <a16:creationId xmlns:a16="http://schemas.microsoft.com/office/drawing/2014/main" id="{235D2E84-6B38-2240-8B71-449C3DB8AF8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" name="Up Arrow 3">
            <a:extLst>
              <a:ext uri="{FF2B5EF4-FFF2-40B4-BE49-F238E27FC236}">
                <a16:creationId xmlns:a16="http://schemas.microsoft.com/office/drawing/2014/main" id="{4834FCC6-76F1-A249-9D35-7BD6747EC547}"/>
              </a:ext>
            </a:extLst>
          </p:cNvPr>
          <p:cNvSpPr/>
          <p:nvPr/>
        </p:nvSpPr>
        <p:spPr>
          <a:xfrm>
            <a:off x="7093819" y="1297667"/>
            <a:ext cx="500514" cy="1279670"/>
          </a:xfrm>
          <a:prstGeom prst="up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7" name="Up Arrow 166">
            <a:extLst>
              <a:ext uri="{FF2B5EF4-FFF2-40B4-BE49-F238E27FC236}">
                <a16:creationId xmlns:a16="http://schemas.microsoft.com/office/drawing/2014/main" id="{CE7AB437-EA2E-684B-8E50-02930163258A}"/>
              </a:ext>
            </a:extLst>
          </p:cNvPr>
          <p:cNvSpPr/>
          <p:nvPr/>
        </p:nvSpPr>
        <p:spPr>
          <a:xfrm flipV="1">
            <a:off x="7366168" y="2564350"/>
            <a:ext cx="500514" cy="1397129"/>
          </a:xfrm>
          <a:prstGeom prst="up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AB819-2E11-4748-8CAE-FDB391DD36DA}"/>
              </a:ext>
            </a:extLst>
          </p:cNvPr>
          <p:cNvSpPr txBox="1"/>
          <p:nvPr/>
        </p:nvSpPr>
        <p:spPr>
          <a:xfrm>
            <a:off x="7565749" y="1643996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</a:t>
            </a:r>
          </a:p>
          <a:p>
            <a:r>
              <a:rPr lang="en-US" dirty="0"/>
              <a:t>Specific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2DEA00-2247-BA41-91C1-D985135CB27A}"/>
              </a:ext>
            </a:extLst>
          </p:cNvPr>
          <p:cNvSpPr txBox="1"/>
          <p:nvPr/>
        </p:nvSpPr>
        <p:spPr>
          <a:xfrm>
            <a:off x="7736120" y="2896925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</a:t>
            </a:r>
          </a:p>
          <a:p>
            <a:r>
              <a:rPr lang="en-US" dirty="0"/>
              <a:t>Agnostic</a:t>
            </a:r>
          </a:p>
        </p:txBody>
      </p:sp>
    </p:spTree>
    <p:extLst>
      <p:ext uri="{BB962C8B-B14F-4D97-AF65-F5344CB8AC3E}">
        <p14:creationId xmlns:p14="http://schemas.microsoft.com/office/powerpoint/2010/main" val="3220226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8926E-C240-8448-BDE6-150125AE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 the Repository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77C9F1-AB53-574A-9018-5F92FC63B0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11</a:t>
            </a:fld>
            <a:endParaRPr lang="en-US" sz="1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D8CF13-B9C1-2345-88B2-632684A10304}"/>
              </a:ext>
            </a:extLst>
          </p:cNvPr>
          <p:cNvSpPr/>
          <p:nvPr/>
        </p:nvSpPr>
        <p:spPr>
          <a:xfrm>
            <a:off x="5616341" y="6162"/>
            <a:ext cx="3392905" cy="5247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{</a:t>
            </a:r>
          </a:p>
          <a:p>
            <a:r>
              <a:rPr lang="en-US" sz="500" dirty="0"/>
              <a:t>    "class": "</a:t>
            </a:r>
            <a:r>
              <a:rPr lang="en-US" sz="500" dirty="0" err="1"/>
              <a:t>EntityDetailResponse</a:t>
            </a:r>
            <a:r>
              <a:rPr lang="en-US" sz="500" dirty="0"/>
              <a:t>",</a:t>
            </a:r>
          </a:p>
          <a:p>
            <a:r>
              <a:rPr lang="en-US" sz="500" dirty="0"/>
              <a:t>    "</a:t>
            </a:r>
            <a:r>
              <a:rPr lang="en-US" sz="500" dirty="0" err="1"/>
              <a:t>relatedHTTPCode</a:t>
            </a:r>
            <a:r>
              <a:rPr lang="en-US" sz="500" dirty="0"/>
              <a:t>": 200,</a:t>
            </a:r>
          </a:p>
          <a:p>
            <a:r>
              <a:rPr lang="en-US" sz="500" dirty="0"/>
              <a:t>    "entity": {</a:t>
            </a:r>
          </a:p>
          <a:p>
            <a:r>
              <a:rPr lang="en-US" sz="500" dirty="0"/>
              <a:t>        "class": "</a:t>
            </a:r>
            <a:r>
              <a:rPr lang="en-US" sz="500" dirty="0" err="1"/>
              <a:t>EntityDetail</a:t>
            </a:r>
            <a:r>
              <a:rPr lang="en-US" sz="500" dirty="0"/>
              <a:t>",</a:t>
            </a:r>
          </a:p>
          <a:p>
            <a:r>
              <a:rPr lang="en-US" sz="500" dirty="0"/>
              <a:t>        "type": {</a:t>
            </a:r>
          </a:p>
          <a:p>
            <a:r>
              <a:rPr lang="en-US" sz="500" dirty="0"/>
              <a:t>            "class": "</a:t>
            </a:r>
            <a:r>
              <a:rPr lang="en-US" sz="500" dirty="0" err="1"/>
              <a:t>InstanceType</a:t>
            </a:r>
            <a:r>
              <a:rPr lang="en-US" sz="500" dirty="0"/>
              <a:t>",</a:t>
            </a:r>
          </a:p>
          <a:p>
            <a:r>
              <a:rPr lang="en-US" sz="500" dirty="0"/>
              <a:t>            "</a:t>
            </a:r>
            <a:r>
              <a:rPr lang="en-US" sz="500" dirty="0" err="1"/>
              <a:t>typeDefCategory</a:t>
            </a:r>
            <a:r>
              <a:rPr lang="en-US" sz="500" dirty="0"/>
              <a:t>": "ENTITY_DEF",</a:t>
            </a:r>
          </a:p>
          <a:p>
            <a:r>
              <a:rPr lang="en-US" sz="500" dirty="0"/>
              <a:t>            "</a:t>
            </a:r>
            <a:r>
              <a:rPr lang="en-US" sz="500" dirty="0" err="1"/>
              <a:t>typeDefGUID</a:t>
            </a:r>
            <a:r>
              <a:rPr lang="en-US" sz="500" dirty="0"/>
              <a:t>": "578a3510-9ad3-45fe-8ada-e4e9572c37c8",</a:t>
            </a:r>
          </a:p>
          <a:p>
            <a:r>
              <a:rPr lang="en-US" sz="500" dirty="0"/>
              <a:t>            "</a:t>
            </a:r>
            <a:r>
              <a:rPr lang="en-US" sz="500" dirty="0" err="1"/>
              <a:t>typeDefName</a:t>
            </a:r>
            <a:r>
              <a:rPr lang="en-US" sz="500" dirty="0"/>
              <a:t>": "</a:t>
            </a:r>
            <a:r>
              <a:rPr lang="en-US" sz="500" dirty="0" err="1"/>
              <a:t>GovernanceOfficer</a:t>
            </a:r>
            <a:r>
              <a:rPr lang="en-US" sz="500" dirty="0"/>
              <a:t>",</a:t>
            </a:r>
          </a:p>
          <a:p>
            <a:r>
              <a:rPr lang="en-US" sz="500" dirty="0"/>
              <a:t>            "</a:t>
            </a:r>
            <a:r>
              <a:rPr lang="en-US" sz="500" dirty="0" err="1"/>
              <a:t>typeDefVersion</a:t>
            </a:r>
            <a:r>
              <a:rPr lang="en-US" sz="500" dirty="0"/>
              <a:t>": 1,</a:t>
            </a:r>
          </a:p>
          <a:p>
            <a:r>
              <a:rPr lang="en-US" sz="500" dirty="0"/>
              <a:t>            "</a:t>
            </a:r>
            <a:r>
              <a:rPr lang="en-US" sz="500" dirty="0" err="1"/>
              <a:t>typeDefDescription</a:t>
            </a:r>
            <a:r>
              <a:rPr lang="en-US" sz="500" dirty="0"/>
              <a:t>": "Person responsible for a governance domain.",</a:t>
            </a:r>
          </a:p>
          <a:p>
            <a:r>
              <a:rPr lang="en-US" sz="500" dirty="0"/>
              <a:t>            "</a:t>
            </a:r>
            <a:r>
              <a:rPr lang="en-US" sz="500" dirty="0" err="1"/>
              <a:t>typeDefSuperTypes</a:t>
            </a:r>
            <a:r>
              <a:rPr lang="en-US" sz="500" dirty="0"/>
              <a:t>": [</a:t>
            </a:r>
          </a:p>
          <a:p>
            <a:r>
              <a:rPr lang="en-US" sz="500" dirty="0"/>
              <a:t>                {</a:t>
            </a:r>
          </a:p>
          <a:p>
            <a:r>
              <a:rPr lang="en-US" sz="500" dirty="0"/>
              <a:t>                    "</a:t>
            </a:r>
            <a:r>
              <a:rPr lang="en-US" sz="500" dirty="0" err="1"/>
              <a:t>guid</a:t>
            </a:r>
            <a:r>
              <a:rPr lang="en-US" sz="500" dirty="0"/>
              <a:t>": "a32316b8-dc8c-48c5-b12b-71c1b2a080bf",</a:t>
            </a:r>
          </a:p>
          <a:p>
            <a:r>
              <a:rPr lang="en-US" sz="500" dirty="0"/>
              <a:t>                    "name": "Referenceable"</a:t>
            </a:r>
          </a:p>
          <a:p>
            <a:r>
              <a:rPr lang="en-US" sz="500" dirty="0"/>
              <a:t>                }</a:t>
            </a:r>
          </a:p>
          <a:p>
            <a:r>
              <a:rPr lang="en-US" sz="500" dirty="0"/>
              <a:t>            ],</a:t>
            </a:r>
          </a:p>
          <a:p>
            <a:r>
              <a:rPr lang="en-US" sz="500" dirty="0"/>
              <a:t>            "</a:t>
            </a:r>
            <a:r>
              <a:rPr lang="en-US" sz="500" dirty="0" err="1"/>
              <a:t>validInstanceProperties</a:t>
            </a:r>
            <a:r>
              <a:rPr lang="en-US" sz="500" dirty="0"/>
              <a:t>": [</a:t>
            </a:r>
          </a:p>
          <a:p>
            <a:r>
              <a:rPr lang="en-US" sz="500" dirty="0"/>
              <a:t>                "</a:t>
            </a:r>
            <a:r>
              <a:rPr lang="en-US" sz="500" dirty="0" err="1"/>
              <a:t>qualifiedName</a:t>
            </a:r>
            <a:r>
              <a:rPr lang="en-US" sz="500" dirty="0"/>
              <a:t>",</a:t>
            </a:r>
          </a:p>
          <a:p>
            <a:r>
              <a:rPr lang="en-US" sz="500" dirty="0"/>
              <a:t>                "</a:t>
            </a:r>
            <a:r>
              <a:rPr lang="en-US" sz="500" dirty="0" err="1"/>
              <a:t>additionalProperties</a:t>
            </a:r>
            <a:r>
              <a:rPr lang="en-US" sz="500" dirty="0"/>
              <a:t>",</a:t>
            </a:r>
          </a:p>
          <a:p>
            <a:r>
              <a:rPr lang="en-US" sz="500" dirty="0"/>
              <a:t>                "title",</a:t>
            </a:r>
          </a:p>
          <a:p>
            <a:r>
              <a:rPr lang="en-US" sz="500" dirty="0"/>
              <a:t>                "scope",</a:t>
            </a:r>
          </a:p>
          <a:p>
            <a:r>
              <a:rPr lang="en-US" sz="500" dirty="0"/>
              <a:t>                "domain"</a:t>
            </a:r>
          </a:p>
          <a:p>
            <a:r>
              <a:rPr lang="en-US" sz="500" dirty="0"/>
              <a:t>            ]</a:t>
            </a:r>
          </a:p>
          <a:p>
            <a:r>
              <a:rPr lang="en-US" sz="500" dirty="0"/>
              <a:t>        },</a:t>
            </a:r>
          </a:p>
          <a:p>
            <a:r>
              <a:rPr lang="en-US" sz="500" dirty="0"/>
              <a:t>        "</a:t>
            </a:r>
            <a:r>
              <a:rPr lang="en-US" sz="500" dirty="0" err="1"/>
              <a:t>createdBy</a:t>
            </a:r>
            <a:r>
              <a:rPr lang="en-US" sz="500" dirty="0"/>
              <a:t>": "</a:t>
            </a:r>
            <a:r>
              <a:rPr lang="en-US" sz="500" dirty="0" err="1"/>
              <a:t>julesk</a:t>
            </a:r>
            <a:r>
              <a:rPr lang="en-US" sz="500" dirty="0"/>
              <a:t>",</a:t>
            </a:r>
          </a:p>
          <a:p>
            <a:r>
              <a:rPr lang="en-US" sz="500" dirty="0"/>
              <a:t>        "</a:t>
            </a:r>
            <a:r>
              <a:rPr lang="en-US" sz="500" dirty="0" err="1"/>
              <a:t>createTime</a:t>
            </a:r>
            <a:r>
              <a:rPr lang="en-US" sz="500" dirty="0"/>
              <a:t>": "2018-09-11T13:01:20.139+0000",</a:t>
            </a:r>
          </a:p>
          <a:p>
            <a:r>
              <a:rPr lang="en-US" sz="500" dirty="0"/>
              <a:t>        "version": 1,</a:t>
            </a:r>
          </a:p>
          <a:p>
            <a:r>
              <a:rPr lang="en-US" sz="500" dirty="0"/>
              <a:t>        "</a:t>
            </a:r>
            <a:r>
              <a:rPr lang="en-US" sz="500" dirty="0" err="1"/>
              <a:t>instanceProvenanceType</a:t>
            </a:r>
            <a:r>
              <a:rPr lang="en-US" sz="500" dirty="0"/>
              <a:t>": "LOCAL_COHORT",</a:t>
            </a:r>
          </a:p>
          <a:p>
            <a:r>
              <a:rPr lang="en-US" sz="500" dirty="0"/>
              <a:t>        "</a:t>
            </a:r>
            <a:r>
              <a:rPr lang="en-US" sz="500" dirty="0" err="1"/>
              <a:t>metadataCollectionId</a:t>
            </a:r>
            <a:r>
              <a:rPr lang="en-US" sz="500" dirty="0"/>
              <a:t>": "87b06ffe-9db2-4ef5-ba6e-8127480cf30d",</a:t>
            </a:r>
          </a:p>
          <a:p>
            <a:r>
              <a:rPr lang="en-US" sz="500" dirty="0"/>
              <a:t>        "</a:t>
            </a:r>
            <a:r>
              <a:rPr lang="en-US" sz="500" dirty="0" err="1"/>
              <a:t>guid</a:t>
            </a:r>
            <a:r>
              <a:rPr lang="en-US" sz="500" dirty="0"/>
              <a:t>": "fd7d41e7-70f5-42ec-86d3-88683e599494",</a:t>
            </a:r>
          </a:p>
          <a:p>
            <a:r>
              <a:rPr lang="en-US" sz="500" dirty="0"/>
              <a:t>        "</a:t>
            </a:r>
            <a:r>
              <a:rPr lang="en-US" sz="500" dirty="0" err="1"/>
              <a:t>instanceURL</a:t>
            </a:r>
            <a:r>
              <a:rPr lang="en-US" sz="500" dirty="0"/>
              <a:t>": "http://localhost:8080/instances/entity/fd7d41e7-70f5-42ec-86d388683e599494",</a:t>
            </a:r>
          </a:p>
          <a:p>
            <a:r>
              <a:rPr lang="en-US" sz="500" dirty="0"/>
              <a:t>        "properties": {</a:t>
            </a:r>
          </a:p>
          <a:p>
            <a:r>
              <a:rPr lang="en-US" sz="500" dirty="0"/>
              <a:t>            "class": "</a:t>
            </a:r>
            <a:r>
              <a:rPr lang="en-US" sz="500" dirty="0" err="1"/>
              <a:t>InstanceProperties</a:t>
            </a:r>
            <a:r>
              <a:rPr lang="en-US" sz="500" dirty="0"/>
              <a:t>",</a:t>
            </a:r>
          </a:p>
          <a:p>
            <a:r>
              <a:rPr lang="en-US" sz="500" dirty="0"/>
              <a:t>            "</a:t>
            </a:r>
            <a:r>
              <a:rPr lang="en-US" sz="500" dirty="0" err="1"/>
              <a:t>instanceProperties</a:t>
            </a:r>
            <a:r>
              <a:rPr lang="en-US" sz="500" dirty="0"/>
              <a:t>": {</a:t>
            </a:r>
          </a:p>
          <a:p>
            <a:r>
              <a:rPr lang="en-US" sz="500" dirty="0"/>
              <a:t>                "title": {</a:t>
            </a:r>
          </a:p>
          <a:p>
            <a:r>
              <a:rPr lang="en-US" sz="500" dirty="0"/>
              <a:t>                    "class": "</a:t>
            </a:r>
            <a:r>
              <a:rPr lang="en-US" sz="500" dirty="0" err="1"/>
              <a:t>PrimitivePropertyValue</a:t>
            </a:r>
            <a:r>
              <a:rPr lang="en-US" sz="500" dirty="0"/>
              <a:t>",</a:t>
            </a:r>
          </a:p>
          <a:p>
            <a:r>
              <a:rPr lang="en-US" sz="500" dirty="0"/>
              <a:t>                    "</a:t>
            </a:r>
            <a:r>
              <a:rPr lang="en-US" sz="500" dirty="0" err="1"/>
              <a:t>instancePropertyCategory</a:t>
            </a:r>
            <a:r>
              <a:rPr lang="en-US" sz="500" dirty="0"/>
              <a:t>": "PRIMITIVE",</a:t>
            </a:r>
          </a:p>
          <a:p>
            <a:r>
              <a:rPr lang="en-US" sz="500" dirty="0"/>
              <a:t>                    "</a:t>
            </a:r>
            <a:r>
              <a:rPr lang="en-US" sz="500" dirty="0" err="1"/>
              <a:t>primitiveDefCategory</a:t>
            </a:r>
            <a:r>
              <a:rPr lang="en-US" sz="500" dirty="0"/>
              <a:t>": "OM_PRIMITIVE_TYPE_STRING",</a:t>
            </a:r>
          </a:p>
          <a:p>
            <a:r>
              <a:rPr lang="en-US" sz="500" dirty="0"/>
              <a:t>                    "</a:t>
            </a:r>
            <a:r>
              <a:rPr lang="en-US" sz="500" dirty="0" err="1"/>
              <a:t>primitiveValue</a:t>
            </a:r>
            <a:r>
              <a:rPr lang="en-US" sz="500" dirty="0"/>
              <a:t>": "Chief Data Officer (CDO)"</a:t>
            </a:r>
          </a:p>
          <a:p>
            <a:r>
              <a:rPr lang="en-US" sz="500" dirty="0"/>
              <a:t>                },</a:t>
            </a:r>
          </a:p>
          <a:p>
            <a:r>
              <a:rPr lang="en-US" sz="500" dirty="0"/>
              <a:t>                "</a:t>
            </a:r>
            <a:r>
              <a:rPr lang="en-US" sz="500" dirty="0" err="1"/>
              <a:t>qualifiedName</a:t>
            </a:r>
            <a:r>
              <a:rPr lang="en-US" sz="500" dirty="0"/>
              <a:t>": {</a:t>
            </a:r>
          </a:p>
          <a:p>
            <a:r>
              <a:rPr lang="en-US" sz="500" dirty="0"/>
              <a:t>                    "class": "</a:t>
            </a:r>
            <a:r>
              <a:rPr lang="en-US" sz="500" dirty="0" err="1"/>
              <a:t>PrimitivePropertyValue</a:t>
            </a:r>
            <a:r>
              <a:rPr lang="en-US" sz="500" dirty="0"/>
              <a:t>",</a:t>
            </a:r>
          </a:p>
          <a:p>
            <a:r>
              <a:rPr lang="en-US" sz="500" dirty="0"/>
              <a:t>                    "</a:t>
            </a:r>
            <a:r>
              <a:rPr lang="en-US" sz="500" dirty="0" err="1"/>
              <a:t>instancePropertyCategory</a:t>
            </a:r>
            <a:r>
              <a:rPr lang="en-US" sz="500" dirty="0"/>
              <a:t>": "PRIMITIVE",</a:t>
            </a:r>
          </a:p>
          <a:p>
            <a:r>
              <a:rPr lang="en-US" sz="500" dirty="0"/>
              <a:t>                    "</a:t>
            </a:r>
            <a:r>
              <a:rPr lang="en-US" sz="500" dirty="0" err="1"/>
              <a:t>primitiveDefCategory</a:t>
            </a:r>
            <a:r>
              <a:rPr lang="en-US" sz="500" dirty="0"/>
              <a:t>": "OM_PRIMITIVE_TYPE_STRING",</a:t>
            </a:r>
          </a:p>
          <a:p>
            <a:r>
              <a:rPr lang="en-US" sz="500" dirty="0"/>
              <a:t>                    "</a:t>
            </a:r>
            <a:r>
              <a:rPr lang="en-US" sz="500" dirty="0" err="1"/>
              <a:t>primitiveValue</a:t>
            </a:r>
            <a:r>
              <a:rPr lang="en-US" sz="500" dirty="0"/>
              <a:t>": "EXEC-CDO"</a:t>
            </a:r>
          </a:p>
          <a:p>
            <a:r>
              <a:rPr lang="en-US" sz="500" dirty="0"/>
              <a:t>                },</a:t>
            </a:r>
          </a:p>
          <a:p>
            <a:r>
              <a:rPr lang="en-US" sz="500" dirty="0"/>
              <a:t>                "domain": {</a:t>
            </a:r>
          </a:p>
          <a:p>
            <a:r>
              <a:rPr lang="en-US" sz="500" dirty="0"/>
              <a:t>                    "class": "</a:t>
            </a:r>
            <a:r>
              <a:rPr lang="en-US" sz="500" dirty="0" err="1"/>
              <a:t>EnumPropertyValue</a:t>
            </a:r>
            <a:r>
              <a:rPr lang="en-US" sz="500" dirty="0"/>
              <a:t>",</a:t>
            </a:r>
          </a:p>
          <a:p>
            <a:r>
              <a:rPr lang="en-US" sz="500" dirty="0"/>
              <a:t>                    "</a:t>
            </a:r>
            <a:r>
              <a:rPr lang="en-US" sz="500" dirty="0" err="1"/>
              <a:t>instancePropertyCategory</a:t>
            </a:r>
            <a:r>
              <a:rPr lang="en-US" sz="500" dirty="0"/>
              <a:t>": "ENUM",</a:t>
            </a:r>
          </a:p>
          <a:p>
            <a:r>
              <a:rPr lang="en-US" sz="500" dirty="0"/>
              <a:t>                    "ordinal": 1,</a:t>
            </a:r>
          </a:p>
          <a:p>
            <a:r>
              <a:rPr lang="en-US" sz="500" dirty="0"/>
              <a:t>                    "</a:t>
            </a:r>
            <a:r>
              <a:rPr lang="en-US" sz="500" dirty="0" err="1"/>
              <a:t>symbolicName</a:t>
            </a:r>
            <a:r>
              <a:rPr lang="en-US" sz="500" dirty="0"/>
              <a:t>": "Data",</a:t>
            </a:r>
          </a:p>
          <a:p>
            <a:r>
              <a:rPr lang="en-US" sz="500" dirty="0"/>
              <a:t>                    "description": "The data (information) governance domain."</a:t>
            </a:r>
          </a:p>
          <a:p>
            <a:r>
              <a:rPr lang="en-US" sz="500" dirty="0"/>
              <a:t>                }</a:t>
            </a:r>
          </a:p>
          <a:p>
            <a:r>
              <a:rPr lang="en-US" sz="500" dirty="0"/>
              <a:t>            },</a:t>
            </a:r>
          </a:p>
          <a:p>
            <a:r>
              <a:rPr lang="en-US" sz="500" dirty="0"/>
              <a:t>            "</a:t>
            </a:r>
            <a:r>
              <a:rPr lang="en-US" sz="500" dirty="0" err="1"/>
              <a:t>propertyNames</a:t>
            </a:r>
            <a:r>
              <a:rPr lang="en-US" sz="500" dirty="0"/>
              <a:t>": [</a:t>
            </a:r>
          </a:p>
          <a:p>
            <a:r>
              <a:rPr lang="en-US" sz="500" dirty="0"/>
              <a:t>                "</a:t>
            </a:r>
            <a:r>
              <a:rPr lang="en-US" sz="500" dirty="0" err="1"/>
              <a:t>qualifiedName</a:t>
            </a:r>
            <a:r>
              <a:rPr lang="en-US" sz="500" dirty="0"/>
              <a:t>",</a:t>
            </a:r>
          </a:p>
          <a:p>
            <a:r>
              <a:rPr lang="en-US" sz="500" dirty="0"/>
              <a:t>                "domain",</a:t>
            </a:r>
          </a:p>
          <a:p>
            <a:r>
              <a:rPr lang="en-US" sz="500" dirty="0"/>
              <a:t>                "title"</a:t>
            </a:r>
          </a:p>
          <a:p>
            <a:r>
              <a:rPr lang="en-US" sz="500" dirty="0"/>
              <a:t>            ],</a:t>
            </a:r>
          </a:p>
          <a:p>
            <a:r>
              <a:rPr lang="en-US" sz="500" dirty="0"/>
              <a:t>            "</a:t>
            </a:r>
            <a:r>
              <a:rPr lang="en-US" sz="500" dirty="0" err="1"/>
              <a:t>propertyCount</a:t>
            </a:r>
            <a:r>
              <a:rPr lang="en-US" sz="500" dirty="0"/>
              <a:t>": 3</a:t>
            </a:r>
          </a:p>
          <a:p>
            <a:r>
              <a:rPr lang="en-US" sz="500" dirty="0"/>
              <a:t>        },</a:t>
            </a:r>
          </a:p>
          <a:p>
            <a:r>
              <a:rPr lang="en-US" sz="500" dirty="0"/>
              <a:t>        "status": "ACTIVE"</a:t>
            </a:r>
          </a:p>
          <a:p>
            <a:r>
              <a:rPr lang="en-US" sz="500" dirty="0"/>
              <a:t>    }</a:t>
            </a:r>
          </a:p>
          <a:p>
            <a:r>
              <a:rPr lang="en-US" sz="500" dirty="0"/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CB432E-EE7D-A447-A9B4-4FA4EA073D2D}"/>
              </a:ext>
            </a:extLst>
          </p:cNvPr>
          <p:cNvSpPr/>
          <p:nvPr/>
        </p:nvSpPr>
        <p:spPr>
          <a:xfrm>
            <a:off x="359200" y="1136764"/>
            <a:ext cx="39432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505050"/>
                </a:solidFill>
                <a:latin typeface="OpenSans"/>
              </a:rPr>
              <a:t>http://localhost:8080/open-metadata/repository-services/users/</a:t>
            </a:r>
            <a:r>
              <a:rPr lang="en-GB" dirty="0" err="1">
                <a:solidFill>
                  <a:srgbClr val="505050"/>
                </a:solidFill>
                <a:latin typeface="OpenSans"/>
              </a:rPr>
              <a:t>julesk</a:t>
            </a:r>
            <a:r>
              <a:rPr lang="en-GB" dirty="0">
                <a:solidFill>
                  <a:srgbClr val="505050"/>
                </a:solidFill>
                <a:latin typeface="OpenSans"/>
              </a:rPr>
              <a:t>/instances/entity/fd7d41e7-70f5-42ec-86d3-88683e599494</a:t>
            </a:r>
            <a:endParaRPr lang="en-US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B435FEC-7D80-BE43-AD95-B4856282112C}"/>
              </a:ext>
            </a:extLst>
          </p:cNvPr>
          <p:cNvSpPr/>
          <p:nvPr/>
        </p:nvSpPr>
        <p:spPr>
          <a:xfrm>
            <a:off x="5534525" y="433136"/>
            <a:ext cx="211754" cy="158652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2C434E-B78E-A940-A6F2-C7B77FA59D2C}"/>
              </a:ext>
            </a:extLst>
          </p:cNvPr>
          <p:cNvSpPr txBox="1"/>
          <p:nvPr/>
        </p:nvSpPr>
        <p:spPr>
          <a:xfrm>
            <a:off x="4933685" y="106370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D9A9828-33F5-4A48-8BC6-F766F8B63790}"/>
              </a:ext>
            </a:extLst>
          </p:cNvPr>
          <p:cNvSpPr/>
          <p:nvPr/>
        </p:nvSpPr>
        <p:spPr>
          <a:xfrm>
            <a:off x="5524297" y="2040556"/>
            <a:ext cx="221983" cy="51013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549DCF8C-9745-7D4F-9AF3-D83E524E8A73}"/>
              </a:ext>
            </a:extLst>
          </p:cNvPr>
          <p:cNvSpPr/>
          <p:nvPr/>
        </p:nvSpPr>
        <p:spPr>
          <a:xfrm>
            <a:off x="5524296" y="2578748"/>
            <a:ext cx="221983" cy="220500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38D9DD-C741-CE4D-93A9-990405AC7BE7}"/>
              </a:ext>
            </a:extLst>
          </p:cNvPr>
          <p:cNvSpPr txBox="1"/>
          <p:nvPr/>
        </p:nvSpPr>
        <p:spPr>
          <a:xfrm>
            <a:off x="4775495" y="2121666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6E1E7F-FEEF-3B41-B307-479BDB0A6AEE}"/>
              </a:ext>
            </a:extLst>
          </p:cNvPr>
          <p:cNvSpPr txBox="1"/>
          <p:nvPr/>
        </p:nvSpPr>
        <p:spPr>
          <a:xfrm>
            <a:off x="4553801" y="3493265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1933583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D1716-B19E-804A-BA4A-913BFC76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 the governance program access service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3A87C1-353F-8A49-9C52-325B921A27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12</a:t>
            </a:fld>
            <a:endParaRPr lang="en-US" sz="1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24CB6A-B353-4B4F-B54A-ED2B8F0B5159}"/>
              </a:ext>
            </a:extLst>
          </p:cNvPr>
          <p:cNvSpPr/>
          <p:nvPr/>
        </p:nvSpPr>
        <p:spPr>
          <a:xfrm>
            <a:off x="4114799" y="780313"/>
            <a:ext cx="4572000" cy="41088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{</a:t>
            </a:r>
          </a:p>
          <a:p>
            <a:r>
              <a:rPr lang="en-US" sz="900" dirty="0"/>
              <a:t>    "class": "</a:t>
            </a:r>
            <a:r>
              <a:rPr lang="en-US" sz="900" dirty="0" err="1"/>
              <a:t>GovernanceOfficerResponse</a:t>
            </a:r>
            <a:r>
              <a:rPr lang="en-US" sz="900" dirty="0"/>
              <a:t>",</a:t>
            </a:r>
          </a:p>
          <a:p>
            <a:r>
              <a:rPr lang="en-US" sz="900" dirty="0"/>
              <a:t>    "</a:t>
            </a:r>
            <a:r>
              <a:rPr lang="en-US" sz="900" dirty="0" err="1"/>
              <a:t>relatedHTTPCode</a:t>
            </a:r>
            <a:r>
              <a:rPr lang="en-US" sz="900" dirty="0"/>
              <a:t>": 200,</a:t>
            </a:r>
          </a:p>
          <a:p>
            <a:r>
              <a:rPr lang="en-US" sz="900" dirty="0"/>
              <a:t>    "</a:t>
            </a:r>
            <a:r>
              <a:rPr lang="en-US" sz="900" dirty="0" err="1"/>
              <a:t>governanceOfficer</a:t>
            </a:r>
            <a:r>
              <a:rPr lang="en-US" sz="900" dirty="0"/>
              <a:t>": {</a:t>
            </a:r>
          </a:p>
          <a:p>
            <a:r>
              <a:rPr lang="en-US" sz="900" dirty="0"/>
              <a:t>        "class": "</a:t>
            </a:r>
            <a:r>
              <a:rPr lang="en-US" sz="900" dirty="0" err="1"/>
              <a:t>GovernanceOfficer</a:t>
            </a:r>
            <a:r>
              <a:rPr lang="en-US" sz="900" dirty="0"/>
              <a:t>",</a:t>
            </a:r>
          </a:p>
          <a:p>
            <a:r>
              <a:rPr lang="en-US" sz="900" dirty="0"/>
              <a:t>        "</a:t>
            </a:r>
            <a:r>
              <a:rPr lang="en-US" sz="900" dirty="0" err="1"/>
              <a:t>guid</a:t>
            </a:r>
            <a:r>
              <a:rPr lang="en-US" sz="900" dirty="0"/>
              <a:t>": "fd7d41e7-70f5-42ec-86d3-88683e599494",</a:t>
            </a:r>
          </a:p>
          <a:p>
            <a:r>
              <a:rPr lang="en-US" sz="900" dirty="0"/>
              <a:t>        "type": "</a:t>
            </a:r>
            <a:r>
              <a:rPr lang="en-US" sz="900" dirty="0" err="1"/>
              <a:t>GovernanceOfficer</a:t>
            </a:r>
            <a:r>
              <a:rPr lang="en-US" sz="900" dirty="0"/>
              <a:t>",</a:t>
            </a:r>
          </a:p>
          <a:p>
            <a:r>
              <a:rPr lang="en-US" sz="900" dirty="0"/>
              <a:t>        "title": "Chief Data Officer (CDO)",</a:t>
            </a:r>
          </a:p>
          <a:p>
            <a:r>
              <a:rPr lang="en-US" sz="900" dirty="0"/>
              <a:t>        "</a:t>
            </a:r>
            <a:r>
              <a:rPr lang="en-US" sz="900" dirty="0" err="1"/>
              <a:t>governanceDomain</a:t>
            </a:r>
            <a:r>
              <a:rPr lang="en-US" sz="900" dirty="0"/>
              <a:t>": "DATA",</a:t>
            </a:r>
          </a:p>
          <a:p>
            <a:r>
              <a:rPr lang="en-US" sz="900" dirty="0"/>
              <a:t>        "</a:t>
            </a:r>
            <a:r>
              <a:rPr lang="en-US" sz="900" dirty="0" err="1"/>
              <a:t>appointmentId</a:t>
            </a:r>
            <a:r>
              <a:rPr lang="en-US" sz="900" dirty="0"/>
              <a:t>": "EXEC-CDO",</a:t>
            </a:r>
          </a:p>
          <a:p>
            <a:r>
              <a:rPr lang="en-US" sz="900" dirty="0"/>
              <a:t>        "appointee": {</a:t>
            </a:r>
          </a:p>
          <a:p>
            <a:r>
              <a:rPr lang="en-US" sz="900" dirty="0"/>
              <a:t>            "</a:t>
            </a:r>
            <a:r>
              <a:rPr lang="en-US" sz="900" dirty="0" err="1"/>
              <a:t>guid</a:t>
            </a:r>
            <a:r>
              <a:rPr lang="en-US" sz="900" dirty="0"/>
              <a:t>": "0760ac98-69e2-4309-ab1d-53377b105d0a",</a:t>
            </a:r>
          </a:p>
          <a:p>
            <a:r>
              <a:rPr lang="en-US" sz="900" dirty="0"/>
              <a:t>            "type": "</a:t>
            </a:r>
            <a:r>
              <a:rPr lang="en-US" sz="900" dirty="0" err="1"/>
              <a:t>GovernancePost</a:t>
            </a:r>
            <a:r>
              <a:rPr lang="en-US" sz="900" dirty="0"/>
              <a:t>",</a:t>
            </a:r>
          </a:p>
          <a:p>
            <a:r>
              <a:rPr lang="en-US" sz="900" dirty="0"/>
              <a:t>            "profile": {</a:t>
            </a:r>
          </a:p>
          <a:p>
            <a:r>
              <a:rPr lang="en-US" sz="900" dirty="0"/>
              <a:t>                "</a:t>
            </a:r>
            <a:r>
              <a:rPr lang="en-US" sz="900" dirty="0" err="1"/>
              <a:t>guid</a:t>
            </a:r>
            <a:r>
              <a:rPr lang="en-US" sz="900" dirty="0"/>
              <a:t>": "053435b5-b19f-434d-bdd5-f6c909f55cb3",</a:t>
            </a:r>
          </a:p>
          <a:p>
            <a:r>
              <a:rPr lang="en-US" sz="900" dirty="0"/>
              <a:t>                "type": "Person",</a:t>
            </a:r>
          </a:p>
          <a:p>
            <a:r>
              <a:rPr lang="en-US" sz="900" dirty="0"/>
              <a:t>                "</a:t>
            </a:r>
            <a:r>
              <a:rPr lang="en-US" sz="900" dirty="0" err="1"/>
              <a:t>employeeNumber</a:t>
            </a:r>
            <a:r>
              <a:rPr lang="en-US" sz="900" dirty="0"/>
              <a:t>": "026",</a:t>
            </a:r>
          </a:p>
          <a:p>
            <a:r>
              <a:rPr lang="en-US" sz="900" dirty="0"/>
              <a:t>                "</a:t>
            </a:r>
            <a:r>
              <a:rPr lang="en-US" sz="900" dirty="0" err="1"/>
              <a:t>fullName</a:t>
            </a:r>
            <a:r>
              <a:rPr lang="en-US" sz="900" dirty="0"/>
              <a:t>": "Julian Keeper",</a:t>
            </a:r>
          </a:p>
          <a:p>
            <a:r>
              <a:rPr lang="en-US" sz="900" dirty="0"/>
              <a:t>                "</a:t>
            </a:r>
            <a:r>
              <a:rPr lang="en-US" sz="900" dirty="0" err="1"/>
              <a:t>knownName</a:t>
            </a:r>
            <a:r>
              <a:rPr lang="en-US" sz="900" dirty="0"/>
              <a:t>": "Jules Keeper",</a:t>
            </a:r>
          </a:p>
          <a:p>
            <a:r>
              <a:rPr lang="en-US" sz="900" dirty="0"/>
              <a:t>                "</a:t>
            </a:r>
            <a:r>
              <a:rPr lang="en-US" sz="900" dirty="0" err="1"/>
              <a:t>jobTitle</a:t>
            </a:r>
            <a:r>
              <a:rPr lang="en-US" sz="900" dirty="0"/>
              <a:t>": "Chief Data and Privacy Officer",</a:t>
            </a:r>
          </a:p>
          <a:p>
            <a:r>
              <a:rPr lang="en-US" sz="900" dirty="0"/>
              <a:t>                "</a:t>
            </a:r>
            <a:r>
              <a:rPr lang="en-US" sz="900" dirty="0" err="1"/>
              <a:t>jobRoleDescription</a:t>
            </a:r>
            <a:r>
              <a:rPr lang="en-US" sz="900" dirty="0"/>
              <a:t>": "Ensuring </a:t>
            </a:r>
            <a:r>
              <a:rPr lang="en-US" sz="900" dirty="0" err="1"/>
              <a:t>CocoP</a:t>
            </a:r>
            <a:r>
              <a:rPr lang="en-US" sz="900" dirty="0"/>
              <a:t> makes the best use of data.",</a:t>
            </a:r>
          </a:p>
          <a:p>
            <a:r>
              <a:rPr lang="en-US" sz="900" dirty="0"/>
              <a:t>                "</a:t>
            </a:r>
            <a:r>
              <a:rPr lang="en-US" sz="900" dirty="0" err="1"/>
              <a:t>additionalProperties</a:t>
            </a:r>
            <a:r>
              <a:rPr lang="en-US" sz="900" dirty="0"/>
              <a:t>": {</a:t>
            </a:r>
          </a:p>
          <a:p>
            <a:r>
              <a:rPr lang="en-US" sz="900" dirty="0"/>
              <a:t>                    "</a:t>
            </a:r>
            <a:r>
              <a:rPr lang="en-US" sz="900" dirty="0" err="1"/>
              <a:t>ContactType</a:t>
            </a:r>
            <a:r>
              <a:rPr lang="en-US" sz="900" dirty="0"/>
              <a:t>": "Employee",</a:t>
            </a:r>
          </a:p>
          <a:p>
            <a:r>
              <a:rPr lang="en-US" sz="900" dirty="0"/>
              <a:t>                    "</a:t>
            </a:r>
            <a:r>
              <a:rPr lang="en-US" sz="900" dirty="0" err="1"/>
              <a:t>WorkLocation</a:t>
            </a:r>
            <a:r>
              <a:rPr lang="en-US" sz="900" dirty="0"/>
              <a:t>": 2</a:t>
            </a:r>
          </a:p>
          <a:p>
            <a:r>
              <a:rPr lang="en-US" sz="900" dirty="0"/>
              <a:t>                }</a:t>
            </a:r>
          </a:p>
          <a:p>
            <a:r>
              <a:rPr lang="en-US" sz="900" dirty="0"/>
              <a:t>            }</a:t>
            </a:r>
          </a:p>
          <a:p>
            <a:r>
              <a:rPr lang="en-US" sz="900" dirty="0"/>
              <a:t>        }</a:t>
            </a:r>
          </a:p>
          <a:p>
            <a:r>
              <a:rPr lang="en-US" sz="900" dirty="0"/>
              <a:t>    }</a:t>
            </a:r>
          </a:p>
          <a:p>
            <a:r>
              <a:rPr lang="en-US" sz="900" dirty="0"/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6F8771-0518-F14B-B418-3E0E03A316EB}"/>
              </a:ext>
            </a:extLst>
          </p:cNvPr>
          <p:cNvSpPr/>
          <p:nvPr/>
        </p:nvSpPr>
        <p:spPr>
          <a:xfrm>
            <a:off x="206943" y="1103295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505050"/>
                </a:solidFill>
                <a:latin typeface="OpenSans"/>
              </a:rPr>
              <a:t>http://localhost:8080/open-metadata/access-services/governance-program/users/</a:t>
            </a:r>
            <a:r>
              <a:rPr lang="en-GB" dirty="0" err="1">
                <a:solidFill>
                  <a:srgbClr val="505050"/>
                </a:solidFill>
                <a:latin typeface="OpenSans"/>
              </a:rPr>
              <a:t>julesk</a:t>
            </a:r>
            <a:r>
              <a:rPr lang="en-GB" dirty="0">
                <a:solidFill>
                  <a:srgbClr val="505050"/>
                </a:solidFill>
                <a:latin typeface="OpenSans"/>
              </a:rPr>
              <a:t>/leadership/governance-officers/fd7d41e7-70f5-42ec-86d3-88683e599494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E1E4CE-F386-D64C-9E52-5C2EA521605C}"/>
              </a:ext>
            </a:extLst>
          </p:cNvPr>
          <p:cNvGrpSpPr/>
          <p:nvPr/>
        </p:nvGrpSpPr>
        <p:grpSpPr>
          <a:xfrm>
            <a:off x="206944" y="2306848"/>
            <a:ext cx="3266172" cy="2052585"/>
            <a:chOff x="206944" y="2306848"/>
            <a:chExt cx="3266172" cy="205258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0DD80DF-2330-D146-977C-E3AAEFF3D58A}"/>
                </a:ext>
              </a:extLst>
            </p:cNvPr>
            <p:cNvSpPr/>
            <p:nvPr/>
          </p:nvSpPr>
          <p:spPr>
            <a:xfrm>
              <a:off x="638333" y="2306848"/>
              <a:ext cx="1652480" cy="770021"/>
            </a:xfrm>
            <a:prstGeom prst="ellipse">
              <a:avLst/>
            </a:prstGeom>
            <a:solidFill>
              <a:srgbClr val="6DC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Governance Officer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8851AD3-0CD0-484C-8DF5-2D1C90170A64}"/>
                </a:ext>
              </a:extLst>
            </p:cNvPr>
            <p:cNvSpPr/>
            <p:nvPr/>
          </p:nvSpPr>
          <p:spPr>
            <a:xfrm>
              <a:off x="1820636" y="3589412"/>
              <a:ext cx="1652480" cy="770021"/>
            </a:xfrm>
            <a:prstGeom prst="ellipse">
              <a:avLst/>
            </a:prstGeom>
            <a:solidFill>
              <a:srgbClr val="6DC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Person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E68F8D0-3C75-2446-A55B-DD745F893178}"/>
                </a:ext>
              </a:extLst>
            </p:cNvPr>
            <p:cNvCxnSpPr>
              <a:cxnSpLocks/>
              <a:stCxn id="6" idx="4"/>
              <a:endCxn id="7" idx="1"/>
            </p:cNvCxnSpPr>
            <p:nvPr/>
          </p:nvCxnSpPr>
          <p:spPr>
            <a:xfrm>
              <a:off x="1464573" y="3076869"/>
              <a:ext cx="598063" cy="6253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03C0C7F-1B74-4345-A3B8-544976D9CD84}"/>
                </a:ext>
              </a:extLst>
            </p:cNvPr>
            <p:cNvSpPr/>
            <p:nvPr/>
          </p:nvSpPr>
          <p:spPr>
            <a:xfrm>
              <a:off x="206944" y="3589412"/>
              <a:ext cx="1257630" cy="770021"/>
            </a:xfrm>
            <a:prstGeom prst="rect">
              <a:avLst/>
            </a:prstGeom>
            <a:solidFill>
              <a:srgbClr val="6DC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Governance Post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8A47738-3F61-B442-A355-8A889A920ED9}"/>
                </a:ext>
              </a:extLst>
            </p:cNvPr>
            <p:cNvCxnSpPr/>
            <p:nvPr/>
          </p:nvCxnSpPr>
          <p:spPr>
            <a:xfrm flipV="1">
              <a:off x="1464573" y="3436219"/>
              <a:ext cx="356063" cy="1531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Left Arrow 14">
            <a:extLst>
              <a:ext uri="{FF2B5EF4-FFF2-40B4-BE49-F238E27FC236}">
                <a16:creationId xmlns:a16="http://schemas.microsoft.com/office/drawing/2014/main" id="{0EE59341-27A3-BD47-83EC-231AB39BA0BD}"/>
              </a:ext>
            </a:extLst>
          </p:cNvPr>
          <p:cNvSpPr/>
          <p:nvPr/>
        </p:nvSpPr>
        <p:spPr>
          <a:xfrm>
            <a:off x="7517331" y="1520792"/>
            <a:ext cx="1169468" cy="163629"/>
          </a:xfrm>
          <a:prstGeom prst="left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535DC56B-CE18-344F-9860-BF71258586C4}"/>
              </a:ext>
            </a:extLst>
          </p:cNvPr>
          <p:cNvSpPr/>
          <p:nvPr/>
        </p:nvSpPr>
        <p:spPr>
          <a:xfrm>
            <a:off x="7517331" y="2351364"/>
            <a:ext cx="1169468" cy="163629"/>
          </a:xfrm>
          <a:prstGeom prst="left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1FE8CF97-E740-9241-8636-628FBEE669E8}"/>
              </a:ext>
            </a:extLst>
          </p:cNvPr>
          <p:cNvSpPr/>
          <p:nvPr/>
        </p:nvSpPr>
        <p:spPr>
          <a:xfrm>
            <a:off x="7517331" y="2741608"/>
            <a:ext cx="1169468" cy="163629"/>
          </a:xfrm>
          <a:prstGeom prst="left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687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B578B00B-C43E-C648-9FC6-FB71B5DAB800}"/>
              </a:ext>
            </a:extLst>
          </p:cNvPr>
          <p:cNvCxnSpPr>
            <a:cxnSpLocks/>
            <a:stCxn id="241" idx="1"/>
          </p:cNvCxnSpPr>
          <p:nvPr/>
        </p:nvCxnSpPr>
        <p:spPr bwMode="auto">
          <a:xfrm flipH="1" flipV="1">
            <a:off x="3573384" y="2318703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7E79FDA1-9BC3-4740-A22D-CEE2AD3DDA0F}"/>
              </a:ext>
            </a:extLst>
          </p:cNvPr>
          <p:cNvGrpSpPr/>
          <p:nvPr/>
        </p:nvGrpSpPr>
        <p:grpSpPr>
          <a:xfrm>
            <a:off x="1222895" y="3374339"/>
            <a:ext cx="1160032" cy="929955"/>
            <a:chOff x="5454524" y="2009903"/>
            <a:chExt cx="1160032" cy="929955"/>
          </a:xfrm>
        </p:grpSpPr>
        <p:sp>
          <p:nvSpPr>
            <p:cNvPr id="237" name="Can 236">
              <a:extLst>
                <a:ext uri="{FF2B5EF4-FFF2-40B4-BE49-F238E27FC236}">
                  <a16:creationId xmlns:a16="http://schemas.microsoft.com/office/drawing/2014/main" id="{D0347AE2-BB62-4B42-8F9D-EEA2A25F72DF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38" name="Multidocument 237">
              <a:extLst>
                <a:ext uri="{FF2B5EF4-FFF2-40B4-BE49-F238E27FC236}">
                  <a16:creationId xmlns:a16="http://schemas.microsoft.com/office/drawing/2014/main" id="{B2647DA8-8496-B542-B133-1A98A1779CD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8A2A9A33-5982-054F-B00C-F9D7E77E7B9E}"/>
              </a:ext>
            </a:extLst>
          </p:cNvPr>
          <p:cNvCxnSpPr>
            <a:cxnSpLocks/>
            <a:stCxn id="237" idx="1"/>
          </p:cNvCxnSpPr>
          <p:nvPr/>
        </p:nvCxnSpPr>
        <p:spPr bwMode="auto">
          <a:xfrm flipH="1" flipV="1">
            <a:off x="1802079" y="2313151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9278F9B-01B7-134E-A4F2-D2BA10B7AA39}"/>
              </a:ext>
            </a:extLst>
          </p:cNvPr>
          <p:cNvGrpSpPr/>
          <p:nvPr/>
        </p:nvGrpSpPr>
        <p:grpSpPr>
          <a:xfrm>
            <a:off x="4750391" y="3366902"/>
            <a:ext cx="1160032" cy="929955"/>
            <a:chOff x="5454524" y="2009903"/>
            <a:chExt cx="1160032" cy="929955"/>
          </a:xfrm>
        </p:grpSpPr>
        <p:sp>
          <p:nvSpPr>
            <p:cNvPr id="182" name="Can 181">
              <a:extLst>
                <a:ext uri="{FF2B5EF4-FFF2-40B4-BE49-F238E27FC236}">
                  <a16:creationId xmlns:a16="http://schemas.microsoft.com/office/drawing/2014/main" id="{021B0C40-4883-9C47-88F0-94106F894434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83" name="Multidocument 182">
              <a:extLst>
                <a:ext uri="{FF2B5EF4-FFF2-40B4-BE49-F238E27FC236}">
                  <a16:creationId xmlns:a16="http://schemas.microsoft.com/office/drawing/2014/main" id="{E60E3FAF-8A31-E242-93BC-01015D1957E2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784C5C46-0C65-D14E-979B-71BB473BB2F7}"/>
              </a:ext>
            </a:extLst>
          </p:cNvPr>
          <p:cNvCxnSpPr>
            <a:cxnSpLocks/>
            <a:stCxn id="182" idx="1"/>
          </p:cNvCxnSpPr>
          <p:nvPr/>
        </p:nvCxnSpPr>
        <p:spPr bwMode="auto">
          <a:xfrm flipH="1" flipV="1">
            <a:off x="5329575" y="2305714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4935970" y="1184946"/>
            <a:ext cx="1230313" cy="863600"/>
            <a:chOff x="5530107" y="3733058"/>
            <a:chExt cx="1229360" cy="863600"/>
          </a:xfrm>
        </p:grpSpPr>
        <p:sp>
          <p:nvSpPr>
            <p:cNvPr id="5" name="Rectangle 4"/>
            <p:cNvSpPr/>
            <p:nvPr/>
          </p:nvSpPr>
          <p:spPr>
            <a:xfrm>
              <a:off x="5530107" y="3733058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580868" y="3774333"/>
              <a:ext cx="1137356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590385" y="3885458"/>
              <a:ext cx="274425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896536" y="3885458"/>
              <a:ext cx="815343" cy="65563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650664" y="39378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952055" y="3942608"/>
              <a:ext cx="656716" cy="1254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8678" y="4315671"/>
              <a:ext cx="344221" cy="14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59987" y="3956896"/>
              <a:ext cx="191938" cy="4984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93168" y="4134696"/>
              <a:ext cx="407672" cy="12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650664" y="4061671"/>
              <a:ext cx="155454" cy="682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50664" y="418390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07445" y="43950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50664" y="4307733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434281" y="4399808"/>
              <a:ext cx="155454" cy="682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426350" y="430455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618098" y="1189710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94335" y="1310358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633991" y="1224642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54610" y="1867572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4" name="Round Diagonal Corner Rectangle 23"/>
          <p:cNvSpPr/>
          <p:nvPr/>
        </p:nvSpPr>
        <p:spPr>
          <a:xfrm>
            <a:off x="4276928" y="1440534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25" name="Cross 24"/>
          <p:cNvSpPr/>
          <p:nvPr/>
        </p:nvSpPr>
        <p:spPr>
          <a:xfrm>
            <a:off x="4276928" y="1589758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4108653" y="1669142"/>
            <a:ext cx="42863" cy="79375"/>
            <a:chOff x="603250" y="4737100"/>
            <a:chExt cx="355600" cy="654050"/>
          </a:xfrm>
        </p:grpSpPr>
        <p:sp>
          <p:nvSpPr>
            <p:cNvPr id="27" name="Delay 26"/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29" name="Group 4"/>
          <p:cNvGrpSpPr>
            <a:grpSpLocks/>
          </p:cNvGrpSpPr>
          <p:nvPr/>
        </p:nvGrpSpPr>
        <p:grpSpPr bwMode="auto">
          <a:xfrm>
            <a:off x="4141973" y="1415134"/>
            <a:ext cx="44450" cy="85725"/>
            <a:chOff x="603250" y="4737100"/>
            <a:chExt cx="355600" cy="654050"/>
          </a:xfrm>
        </p:grpSpPr>
        <p:sp>
          <p:nvSpPr>
            <p:cNvPr id="30" name="Delay 29"/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32" name="Straight Connector 31"/>
          <p:cNvCxnSpPr>
            <a:stCxn id="30" idx="2"/>
            <a:endCxn id="24" idx="2"/>
          </p:cNvCxnSpPr>
          <p:nvPr/>
        </p:nvCxnSpPr>
        <p:spPr bwMode="auto">
          <a:xfrm>
            <a:off x="4186441" y="1469117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>
            <a:stCxn id="25" idx="0"/>
            <a:endCxn id="24" idx="1"/>
          </p:cNvCxnSpPr>
          <p:nvPr/>
        </p:nvCxnSpPr>
        <p:spPr bwMode="auto">
          <a:xfrm flipH="1" flipV="1">
            <a:off x="4307073" y="1504033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>
            <a:stCxn id="25" idx="2"/>
            <a:endCxn id="27" idx="2"/>
          </p:cNvCxnSpPr>
          <p:nvPr/>
        </p:nvCxnSpPr>
        <p:spPr bwMode="auto">
          <a:xfrm flipH="1">
            <a:off x="4151516" y="1646912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/>
          <p:cNvSpPr/>
          <p:nvPr/>
        </p:nvSpPr>
        <p:spPr>
          <a:xfrm>
            <a:off x="3656198" y="1812009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22978" y="1313533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94353" y="1308770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24577" y="1351633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543610" y="1389733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54613" y="1318296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41" name="Group 193"/>
          <p:cNvGrpSpPr>
            <a:grpSpLocks/>
          </p:cNvGrpSpPr>
          <p:nvPr/>
        </p:nvGrpSpPr>
        <p:grpSpPr bwMode="auto">
          <a:xfrm>
            <a:off x="3668898" y="1342117"/>
            <a:ext cx="252412" cy="369887"/>
            <a:chOff x="552317" y="2476596"/>
            <a:chExt cx="701871" cy="1650326"/>
          </a:xfrm>
        </p:grpSpPr>
        <p:grpSp>
          <p:nvGrpSpPr>
            <p:cNvPr id="42" name="Group 218"/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3" name="Group 218"/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4" name="Group 218"/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5" name="Group 218"/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57" name="Rectangle 56"/>
          <p:cNvSpPr/>
          <p:nvPr/>
        </p:nvSpPr>
        <p:spPr bwMode="auto">
          <a:xfrm>
            <a:off x="4584885" y="1396085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8" name="Straight Connector 57"/>
          <p:cNvCxnSpPr/>
          <p:nvPr/>
        </p:nvCxnSpPr>
        <p:spPr bwMode="auto">
          <a:xfrm>
            <a:off x="4722998" y="1359579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H="1">
            <a:off x="4543610" y="156435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Connector 59"/>
          <p:cNvCxnSpPr/>
          <p:nvPr/>
        </p:nvCxnSpPr>
        <p:spPr bwMode="auto">
          <a:xfrm flipH="1">
            <a:off x="4543610" y="159928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 flipH="1">
            <a:off x="4543610" y="163262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/>
          <p:cNvCxnSpPr/>
          <p:nvPr/>
        </p:nvCxnSpPr>
        <p:spPr bwMode="auto">
          <a:xfrm flipH="1">
            <a:off x="4543610" y="166754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/>
          <p:nvPr/>
        </p:nvCxnSpPr>
        <p:spPr bwMode="auto">
          <a:xfrm flipH="1">
            <a:off x="4543610" y="170088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/>
          <p:nvPr/>
        </p:nvCxnSpPr>
        <p:spPr bwMode="auto">
          <a:xfrm flipH="1">
            <a:off x="4543610" y="173580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 flipH="1">
            <a:off x="4542023" y="142783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/>
          <p:cNvCxnSpPr/>
          <p:nvPr/>
        </p:nvCxnSpPr>
        <p:spPr bwMode="auto">
          <a:xfrm flipH="1">
            <a:off x="4542023" y="146117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 flipH="1">
            <a:off x="4542023" y="149609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/>
          <p:cNvCxnSpPr/>
          <p:nvPr/>
        </p:nvCxnSpPr>
        <p:spPr bwMode="auto">
          <a:xfrm flipH="1">
            <a:off x="4542023" y="152943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Connector 68"/>
          <p:cNvCxnSpPr/>
          <p:nvPr/>
        </p:nvCxnSpPr>
        <p:spPr bwMode="auto">
          <a:xfrm>
            <a:off x="4570598" y="1359579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0" name="Group 97"/>
          <p:cNvGrpSpPr>
            <a:grpSpLocks/>
          </p:cNvGrpSpPr>
          <p:nvPr/>
        </p:nvGrpSpPr>
        <p:grpSpPr bwMode="auto">
          <a:xfrm>
            <a:off x="4546803" y="1389735"/>
            <a:ext cx="23813" cy="25400"/>
            <a:chOff x="8112931" y="3217866"/>
            <a:chExt cx="110967" cy="110967"/>
          </a:xfrm>
        </p:grpSpPr>
        <p:sp>
          <p:nvSpPr>
            <p:cNvPr id="71" name="Oval 70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3" name="Group 98"/>
          <p:cNvGrpSpPr>
            <a:grpSpLocks/>
          </p:cNvGrpSpPr>
          <p:nvPr/>
        </p:nvGrpSpPr>
        <p:grpSpPr bwMode="auto">
          <a:xfrm>
            <a:off x="4546803" y="1399259"/>
            <a:ext cx="23813" cy="23812"/>
            <a:chOff x="8112931" y="3217866"/>
            <a:chExt cx="110967" cy="110967"/>
          </a:xfrm>
        </p:grpSpPr>
        <p:sp>
          <p:nvSpPr>
            <p:cNvPr id="74" name="Oval 73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6" name="Group 101"/>
          <p:cNvGrpSpPr>
            <a:grpSpLocks/>
          </p:cNvGrpSpPr>
          <p:nvPr/>
        </p:nvGrpSpPr>
        <p:grpSpPr bwMode="auto">
          <a:xfrm>
            <a:off x="4546803" y="1432596"/>
            <a:ext cx="23813" cy="25400"/>
            <a:chOff x="8112931" y="3217866"/>
            <a:chExt cx="110967" cy="110967"/>
          </a:xfrm>
        </p:grpSpPr>
        <p:sp>
          <p:nvSpPr>
            <p:cNvPr id="77" name="Oval 76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9" name="Group 104"/>
          <p:cNvGrpSpPr>
            <a:grpSpLocks/>
          </p:cNvGrpSpPr>
          <p:nvPr/>
        </p:nvGrpSpPr>
        <p:grpSpPr bwMode="auto">
          <a:xfrm>
            <a:off x="4546803" y="1467529"/>
            <a:ext cx="23813" cy="23813"/>
            <a:chOff x="8112931" y="3217866"/>
            <a:chExt cx="110967" cy="110967"/>
          </a:xfrm>
        </p:grpSpPr>
        <p:sp>
          <p:nvSpPr>
            <p:cNvPr id="80" name="Oval 79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82" name="Rectangle 81"/>
          <p:cNvSpPr/>
          <p:nvPr/>
        </p:nvSpPr>
        <p:spPr bwMode="auto">
          <a:xfrm>
            <a:off x="3681616" y="1878683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3849873" y="1877104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4262623" y="1878692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4626160" y="1875509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4716296" y="1817585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87" name="Straight Connector 86"/>
          <p:cNvCxnSpPr/>
          <p:nvPr/>
        </p:nvCxnSpPr>
        <p:spPr bwMode="auto">
          <a:xfrm flipH="1">
            <a:off x="3654610" y="1902495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/>
          <p:nvPr/>
        </p:nvCxnSpPr>
        <p:spPr bwMode="auto">
          <a:xfrm flipH="1">
            <a:off x="3654610" y="1937420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Connector 88"/>
          <p:cNvCxnSpPr/>
          <p:nvPr/>
        </p:nvCxnSpPr>
        <p:spPr bwMode="auto">
          <a:xfrm flipH="1">
            <a:off x="3654610" y="1970758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Connector 89"/>
          <p:cNvCxnSpPr/>
          <p:nvPr/>
        </p:nvCxnSpPr>
        <p:spPr bwMode="auto">
          <a:xfrm flipH="1">
            <a:off x="3654610" y="2005683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Connector 90"/>
          <p:cNvCxnSpPr>
            <a:stCxn id="23" idx="0"/>
            <a:endCxn id="23" idx="2"/>
          </p:cNvCxnSpPr>
          <p:nvPr/>
        </p:nvCxnSpPr>
        <p:spPr bwMode="auto">
          <a:xfrm>
            <a:off x="4245160" y="1867572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Straight Connector 91"/>
          <p:cNvCxnSpPr/>
          <p:nvPr/>
        </p:nvCxnSpPr>
        <p:spPr bwMode="auto">
          <a:xfrm>
            <a:off x="4605523" y="1864404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Straight Connector 92"/>
          <p:cNvCxnSpPr/>
          <p:nvPr/>
        </p:nvCxnSpPr>
        <p:spPr bwMode="auto">
          <a:xfrm>
            <a:off x="3837173" y="1869167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Rectangle 93"/>
          <p:cNvSpPr/>
          <p:nvPr/>
        </p:nvSpPr>
        <p:spPr bwMode="auto">
          <a:xfrm>
            <a:off x="4540442" y="1361158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656216" y="1308770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96" name="Group 27668"/>
          <p:cNvGrpSpPr>
            <a:grpSpLocks/>
          </p:cNvGrpSpPr>
          <p:nvPr/>
        </p:nvGrpSpPr>
        <p:grpSpPr bwMode="auto">
          <a:xfrm>
            <a:off x="990441" y="1200822"/>
            <a:ext cx="1228725" cy="863600"/>
            <a:chOff x="640045" y="3157538"/>
            <a:chExt cx="1228725" cy="863600"/>
          </a:xfrm>
        </p:grpSpPr>
        <p:sp>
          <p:nvSpPr>
            <p:cNvPr id="97" name="Rectangle 96"/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11" name="Group 294"/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112" name="Rectangle 111"/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13" name="Straight Connector 112"/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4" name="Straight Connector 113"/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5" name="Rectangle 114"/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19" name="Group 27669"/>
          <p:cNvGrpSpPr>
            <a:grpSpLocks/>
          </p:cNvGrpSpPr>
          <p:nvPr/>
        </p:nvGrpSpPr>
        <p:grpSpPr bwMode="auto">
          <a:xfrm>
            <a:off x="2289011" y="1203996"/>
            <a:ext cx="1228725" cy="863600"/>
            <a:chOff x="1938138" y="3160713"/>
            <a:chExt cx="1228725" cy="863600"/>
          </a:xfrm>
        </p:grpSpPr>
        <p:sp>
          <p:nvSpPr>
            <p:cNvPr id="120" name="Rectangle 119"/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34" name="Group 309"/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142" name="Rectangle 141"/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43" name="Straight Connector 142"/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5" name="Rectangle 144"/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135" name="Group 317"/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136" name="Rectangle 135"/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224" name="Group 223"/>
          <p:cNvGrpSpPr/>
          <p:nvPr/>
        </p:nvGrpSpPr>
        <p:grpSpPr>
          <a:xfrm>
            <a:off x="6431652" y="1221298"/>
            <a:ext cx="1339754" cy="804299"/>
            <a:chOff x="6424509" y="864237"/>
            <a:chExt cx="1339754" cy="804299"/>
          </a:xfrm>
        </p:grpSpPr>
        <p:grpSp>
          <p:nvGrpSpPr>
            <p:cNvPr id="152" name="Group 151"/>
            <p:cNvGrpSpPr/>
            <p:nvPr/>
          </p:nvGrpSpPr>
          <p:grpSpPr>
            <a:xfrm>
              <a:off x="6424509" y="864237"/>
              <a:ext cx="1339754" cy="804299"/>
              <a:chOff x="4469034" y="1141802"/>
              <a:chExt cx="1270000" cy="566737"/>
            </a:xfrm>
          </p:grpSpPr>
          <p:sp>
            <p:nvSpPr>
              <p:cNvPr id="153" name="Rectangle 152"/>
              <p:cNvSpPr/>
              <p:nvPr/>
            </p:nvSpPr>
            <p:spPr bwMode="auto">
              <a:xfrm>
                <a:off x="4469034" y="1141802"/>
                <a:ext cx="1270000" cy="566737"/>
              </a:xfrm>
              <a:prstGeom prst="rect">
                <a:avLst/>
              </a:prstGeom>
              <a:solidFill>
                <a:srgbClr val="1F497D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54" name="Rounded Rectangle 153"/>
              <p:cNvSpPr/>
              <p:nvPr/>
            </p:nvSpPr>
            <p:spPr bwMode="auto">
              <a:xfrm>
                <a:off x="4542059" y="1183473"/>
                <a:ext cx="1123950" cy="469106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55" name="Rectangle 154"/>
            <p:cNvSpPr/>
            <p:nvPr/>
          </p:nvSpPr>
          <p:spPr>
            <a:xfrm>
              <a:off x="6758817" y="1079303"/>
              <a:ext cx="681037" cy="9167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6959556" y="1369214"/>
              <a:ext cx="310009" cy="149993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GB" sz="800" dirty="0">
                  <a:solidFill>
                    <a:srgbClr val="EEECE1"/>
                  </a:solidFill>
                  <a:latin typeface="Calibri"/>
                  <a:cs typeface="Calibri"/>
                </a:rPr>
                <a:t>Search</a:t>
              </a:r>
            </a:p>
          </p:txBody>
        </p:sp>
      </p:grpSp>
      <p:cxnSp>
        <p:nvCxnSpPr>
          <p:cNvPr id="157" name="Straight Connector 156"/>
          <p:cNvCxnSpPr>
            <a:stCxn id="153" idx="2"/>
            <a:endCxn id="201" idx="0"/>
          </p:cNvCxnSpPr>
          <p:nvPr/>
        </p:nvCxnSpPr>
        <p:spPr bwMode="auto">
          <a:xfrm flipH="1">
            <a:off x="7100877" y="2025597"/>
            <a:ext cx="665" cy="21568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5" name="Group 174"/>
          <p:cNvGrpSpPr/>
          <p:nvPr/>
        </p:nvGrpSpPr>
        <p:grpSpPr>
          <a:xfrm>
            <a:off x="6521696" y="3372454"/>
            <a:ext cx="1160032" cy="929955"/>
            <a:chOff x="5454524" y="2009903"/>
            <a:chExt cx="1160032" cy="929955"/>
          </a:xfrm>
        </p:grpSpPr>
        <p:sp>
          <p:nvSpPr>
            <p:cNvPr id="176" name="Can 175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77" name="Multidocument 176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78" name="Straight Connector 177"/>
          <p:cNvCxnSpPr>
            <a:cxnSpLocks/>
            <a:stCxn id="176" idx="1"/>
            <a:endCxn id="201" idx="2"/>
          </p:cNvCxnSpPr>
          <p:nvPr/>
        </p:nvCxnSpPr>
        <p:spPr bwMode="auto">
          <a:xfrm flipH="1" flipV="1">
            <a:off x="7100880" y="2311266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7" name="Rectangle 196"/>
          <p:cNvSpPr/>
          <p:nvPr/>
        </p:nvSpPr>
        <p:spPr>
          <a:xfrm>
            <a:off x="1561592" y="224696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858826" y="224100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4204112" y="224505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5513775" y="2243160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7060878" y="2241270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02" name="Straight Connector 201"/>
          <p:cNvCxnSpPr>
            <a:stCxn id="5" idx="2"/>
            <a:endCxn id="200" idx="0"/>
          </p:cNvCxnSpPr>
          <p:nvPr/>
        </p:nvCxnSpPr>
        <p:spPr bwMode="auto">
          <a:xfrm>
            <a:off x="5551119" y="2048546"/>
            <a:ext cx="2658" cy="19461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3" name="Straight Connector 202"/>
          <p:cNvCxnSpPr>
            <a:stCxn id="120" idx="2"/>
            <a:endCxn id="198" idx="0"/>
          </p:cNvCxnSpPr>
          <p:nvPr/>
        </p:nvCxnSpPr>
        <p:spPr bwMode="auto">
          <a:xfrm flipH="1">
            <a:off x="2898822" y="2067596"/>
            <a:ext cx="4551" cy="17340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Straight Connector 203"/>
          <p:cNvCxnSpPr>
            <a:stCxn id="20" idx="2"/>
            <a:endCxn id="199" idx="0"/>
          </p:cNvCxnSpPr>
          <p:nvPr/>
        </p:nvCxnSpPr>
        <p:spPr bwMode="auto">
          <a:xfrm>
            <a:off x="4240398" y="2064429"/>
            <a:ext cx="3700" cy="18063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Straight Connector 204"/>
          <p:cNvCxnSpPr>
            <a:stCxn id="97" idx="2"/>
            <a:endCxn id="197" idx="0"/>
          </p:cNvCxnSpPr>
          <p:nvPr/>
        </p:nvCxnSpPr>
        <p:spPr bwMode="auto">
          <a:xfrm flipH="1">
            <a:off x="1601578" y="2064421"/>
            <a:ext cx="3210" cy="18254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" name="Rounded Rectangle 20"/>
          <p:cNvSpPr>
            <a:spLocks noChangeArrowheads="1"/>
          </p:cNvSpPr>
          <p:nvPr/>
        </p:nvSpPr>
        <p:spPr bwMode="auto">
          <a:xfrm>
            <a:off x="967185" y="2252426"/>
            <a:ext cx="6830187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47A1B6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Access Services</a:t>
            </a:r>
          </a:p>
        </p:txBody>
      </p:sp>
      <p:sp>
        <p:nvSpPr>
          <p:cNvPr id="173" name="Title 1">
            <a:extLst>
              <a:ext uri="{FF2B5EF4-FFF2-40B4-BE49-F238E27FC236}">
                <a16:creationId xmlns:a16="http://schemas.microsoft.com/office/drawing/2014/main" id="{78E1EC8D-CFA7-4DAC-A8BA-24088B24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Metadata Management and Governance</a:t>
            </a:r>
          </a:p>
        </p:txBody>
      </p:sp>
      <p:sp>
        <p:nvSpPr>
          <p:cNvPr id="171" name="Rounded Rectangle 20">
            <a:extLst>
              <a:ext uri="{FF2B5EF4-FFF2-40B4-BE49-F238E27FC236}">
                <a16:creationId xmlns:a16="http://schemas.microsoft.com/office/drawing/2014/main" id="{938CEE30-E141-C84D-87A7-C7A3F1E44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185" y="2606259"/>
            <a:ext cx="6830187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C00000"/>
            </a:solidFill>
            <a:round/>
            <a:headEnd/>
            <a:tailEnd/>
          </a:ln>
          <a:effectLst>
            <a:outerShdw dist="23000" dir="5400000" rotWithShape="0">
              <a:srgbClr val="47A1B6">
                <a:alpha val="35000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Repository Services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6E7906C-D4B8-7D4F-9EB0-999958E32789}"/>
              </a:ext>
            </a:extLst>
          </p:cNvPr>
          <p:cNvGrpSpPr/>
          <p:nvPr/>
        </p:nvGrpSpPr>
        <p:grpSpPr>
          <a:xfrm>
            <a:off x="2994200" y="3379891"/>
            <a:ext cx="1160032" cy="929955"/>
            <a:chOff x="5454524" y="2009903"/>
            <a:chExt cx="1160032" cy="929955"/>
          </a:xfrm>
        </p:grpSpPr>
        <p:sp>
          <p:nvSpPr>
            <p:cNvPr id="241" name="Can 240">
              <a:extLst>
                <a:ext uri="{FF2B5EF4-FFF2-40B4-BE49-F238E27FC236}">
                  <a16:creationId xmlns:a16="http://schemas.microsoft.com/office/drawing/2014/main" id="{E1791BBD-29FC-A242-8464-D9F9307F7BA5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42" name="Multidocument 241">
              <a:extLst>
                <a:ext uri="{FF2B5EF4-FFF2-40B4-BE49-F238E27FC236}">
                  <a16:creationId xmlns:a16="http://schemas.microsoft.com/office/drawing/2014/main" id="{235D2E84-6B38-2240-8B71-449C3DB8AF8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49" name="Slide Number Placeholder 148">
            <a:extLst>
              <a:ext uri="{FF2B5EF4-FFF2-40B4-BE49-F238E27FC236}">
                <a16:creationId xmlns:a16="http://schemas.microsoft.com/office/drawing/2014/main" id="{9CADFE82-4C2A-9B49-A815-44EDB4E05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920517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simple cohort 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B111F-7ECA-CA49-B24A-64FBA0EF9211}"/>
              </a:ext>
            </a:extLst>
          </p:cNvPr>
          <p:cNvSpPr/>
          <p:nvPr/>
        </p:nvSpPr>
        <p:spPr>
          <a:xfrm>
            <a:off x="6472009" y="258476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9C8C19-BB50-084D-8B78-1ED354502F4C}"/>
              </a:ext>
            </a:extLst>
          </p:cNvPr>
          <p:cNvSpPr/>
          <p:nvPr/>
        </p:nvSpPr>
        <p:spPr>
          <a:xfrm>
            <a:off x="3660866" y="2090942"/>
            <a:ext cx="2488861" cy="1436589"/>
          </a:xfrm>
          <a:prstGeom prst="ellipse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457F6A-0DD5-7244-88EC-4CCD7C0FAE31}"/>
              </a:ext>
            </a:extLst>
          </p:cNvPr>
          <p:cNvSpPr/>
          <p:nvPr/>
        </p:nvSpPr>
        <p:spPr>
          <a:xfrm>
            <a:off x="3866131" y="2224863"/>
            <a:ext cx="2078329" cy="1168747"/>
          </a:xfrm>
          <a:prstGeom prst="ellipse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Cohort 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D14205-E876-FC48-A38F-9F5460A81900}"/>
              </a:ext>
            </a:extLst>
          </p:cNvPr>
          <p:cNvCxnSpPr>
            <a:endCxn id="9" idx="1"/>
          </p:cNvCxnSpPr>
          <p:nvPr/>
        </p:nvCxnSpPr>
        <p:spPr bwMode="auto">
          <a:xfrm>
            <a:off x="3389901" y="1934742"/>
            <a:ext cx="635450" cy="36658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5BE9F8-EDE3-2E4A-A339-F56E4497B586}"/>
              </a:ext>
            </a:extLst>
          </p:cNvPr>
          <p:cNvCxnSpPr>
            <a:stCxn id="13" idx="3"/>
            <a:endCxn id="9" idx="3"/>
          </p:cNvCxnSpPr>
          <p:nvPr/>
        </p:nvCxnSpPr>
        <p:spPr bwMode="auto">
          <a:xfrm flipV="1">
            <a:off x="3396952" y="3317147"/>
            <a:ext cx="628399" cy="32815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75FD12B-D5F3-A94F-889F-2E5671D641DC}"/>
              </a:ext>
            </a:extLst>
          </p:cNvPr>
          <p:cNvSpPr/>
          <p:nvPr/>
        </p:nvSpPr>
        <p:spPr>
          <a:xfrm>
            <a:off x="3367345" y="3467532"/>
            <a:ext cx="202166" cy="208265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DEE68-D8FE-5943-AAF8-C6734533E63D}"/>
              </a:ext>
            </a:extLst>
          </p:cNvPr>
          <p:cNvSpPr/>
          <p:nvPr/>
        </p:nvSpPr>
        <p:spPr>
          <a:xfrm>
            <a:off x="3045064" y="166048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100CA8-3E26-8F42-96DB-206751D1961B}"/>
              </a:ext>
            </a:extLst>
          </p:cNvPr>
          <p:cNvCxnSpPr>
            <a:stCxn id="9" idx="6"/>
            <a:endCxn id="8" idx="1"/>
          </p:cNvCxnSpPr>
          <p:nvPr/>
        </p:nvCxnSpPr>
        <p:spPr bwMode="auto">
          <a:xfrm flipV="1">
            <a:off x="6149727" y="2809236"/>
            <a:ext cx="322282" cy="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2EF187D-BA9D-A74E-97CD-EAC88AA92E3C}"/>
              </a:ext>
            </a:extLst>
          </p:cNvPr>
          <p:cNvSpPr/>
          <p:nvPr/>
        </p:nvSpPr>
        <p:spPr>
          <a:xfrm>
            <a:off x="3316029" y="3377744"/>
            <a:ext cx="317630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4F39D2B-138E-9E4D-8B31-29F6B5C40634}"/>
              </a:ext>
            </a:extLst>
          </p:cNvPr>
          <p:cNvSpPr/>
          <p:nvPr/>
        </p:nvSpPr>
        <p:spPr>
          <a:xfrm>
            <a:off x="6533620" y="1971495"/>
            <a:ext cx="571229" cy="33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7184767-77DB-EA43-AA24-FDE250DC826E}"/>
              </a:ext>
            </a:extLst>
          </p:cNvPr>
          <p:cNvSpPr/>
          <p:nvPr/>
        </p:nvSpPr>
        <p:spPr>
          <a:xfrm>
            <a:off x="6552935" y="2002876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14B4E6-D529-D044-9082-6864E5B663F7}"/>
              </a:ext>
            </a:extLst>
          </p:cNvPr>
          <p:cNvSpPr/>
          <p:nvPr/>
        </p:nvSpPr>
        <p:spPr>
          <a:xfrm>
            <a:off x="6472070" y="2434801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7A8CB5-8B70-D84C-84EC-000912D0707D}"/>
              </a:ext>
            </a:extLst>
          </p:cNvPr>
          <p:cNvCxnSpPr>
            <a:stCxn id="19" idx="0"/>
            <a:endCxn id="17" idx="2"/>
          </p:cNvCxnSpPr>
          <p:nvPr/>
        </p:nvCxnSpPr>
        <p:spPr bwMode="auto">
          <a:xfrm flipV="1">
            <a:off x="6818458" y="2305365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B7A3C75-AB6C-4D4D-BAB9-29DE48C16150}"/>
              </a:ext>
            </a:extLst>
          </p:cNvPr>
          <p:cNvSpPr/>
          <p:nvPr/>
        </p:nvSpPr>
        <p:spPr>
          <a:xfrm>
            <a:off x="3106676" y="1046454"/>
            <a:ext cx="571229" cy="33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67DA56-4DD6-EE42-8D68-7900D4C5CADF}"/>
              </a:ext>
            </a:extLst>
          </p:cNvPr>
          <p:cNvSpPr/>
          <p:nvPr/>
        </p:nvSpPr>
        <p:spPr>
          <a:xfrm>
            <a:off x="3125991" y="1077835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8C9F38-3BA1-3F45-B2FA-C4CF510F0E54}"/>
              </a:ext>
            </a:extLst>
          </p:cNvPr>
          <p:cNvSpPr/>
          <p:nvPr/>
        </p:nvSpPr>
        <p:spPr>
          <a:xfrm>
            <a:off x="3045126" y="1509760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A801A1-A952-224E-880D-41D58E1969D3}"/>
              </a:ext>
            </a:extLst>
          </p:cNvPr>
          <p:cNvCxnSpPr>
            <a:stCxn id="23" idx="0"/>
            <a:endCxn id="21" idx="2"/>
          </p:cNvCxnSpPr>
          <p:nvPr/>
        </p:nvCxnSpPr>
        <p:spPr bwMode="auto">
          <a:xfrm flipV="1">
            <a:off x="3391514" y="1380324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4DEBF50-FE8A-354F-83ED-4DE9A989C70C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>
            <a:off x="3120489" y="3602211"/>
            <a:ext cx="195540" cy="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F11FAD0-6099-764D-997B-30B15D282ECB}"/>
              </a:ext>
            </a:extLst>
          </p:cNvPr>
          <p:cNvSpPr/>
          <p:nvPr/>
        </p:nvSpPr>
        <p:spPr>
          <a:xfrm>
            <a:off x="3239053" y="2226381"/>
            <a:ext cx="307900" cy="230880"/>
          </a:xfrm>
          <a:prstGeom prst="can">
            <a:avLst/>
          </a:prstGeom>
          <a:solidFill>
            <a:srgbClr val="948A54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B4B04A-9498-3645-AB0D-BBF90425EB66}"/>
              </a:ext>
            </a:extLst>
          </p:cNvPr>
          <p:cNvCxnSpPr>
            <a:stCxn id="31" idx="1"/>
            <a:endCxn id="14" idx="2"/>
          </p:cNvCxnSpPr>
          <p:nvPr/>
        </p:nvCxnSpPr>
        <p:spPr bwMode="auto">
          <a:xfrm flipH="1" flipV="1">
            <a:off x="3391452" y="2109423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Can 34">
            <a:extLst>
              <a:ext uri="{FF2B5EF4-FFF2-40B4-BE49-F238E27FC236}">
                <a16:creationId xmlns:a16="http://schemas.microsoft.com/office/drawing/2014/main" id="{16FDAE3B-8599-FB4F-B1DE-28637C4E3A14}"/>
              </a:ext>
            </a:extLst>
          </p:cNvPr>
          <p:cNvSpPr/>
          <p:nvPr/>
        </p:nvSpPr>
        <p:spPr>
          <a:xfrm>
            <a:off x="6662897" y="3148382"/>
            <a:ext cx="307900" cy="230880"/>
          </a:xfrm>
          <a:prstGeom prst="can">
            <a:avLst/>
          </a:prstGeom>
          <a:solidFill>
            <a:srgbClr val="948A54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4BE0803-F02C-F445-8CDC-D9C224925B83}"/>
              </a:ext>
            </a:extLst>
          </p:cNvPr>
          <p:cNvCxnSpPr>
            <a:stCxn id="35" idx="1"/>
            <a:endCxn id="8" idx="2"/>
          </p:cNvCxnSpPr>
          <p:nvPr/>
        </p:nvCxnSpPr>
        <p:spPr bwMode="auto">
          <a:xfrm flipV="1">
            <a:off x="6816847" y="3033703"/>
            <a:ext cx="1550" cy="11467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58BBF88-D201-1B44-A6E7-CC81E4DE908C}"/>
              </a:ext>
            </a:extLst>
          </p:cNvPr>
          <p:cNvSpPr txBox="1"/>
          <p:nvPr/>
        </p:nvSpPr>
        <p:spPr bwMode="auto">
          <a:xfrm>
            <a:off x="6074304" y="3470571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Chief Data Office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52E973-8940-6545-827C-1ADCCF8AA988}"/>
              </a:ext>
            </a:extLst>
          </p:cNvPr>
          <p:cNvSpPr txBox="1"/>
          <p:nvPr/>
        </p:nvSpPr>
        <p:spPr bwMode="auto">
          <a:xfrm>
            <a:off x="3840473" y="140395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Data Lake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31824D-6E7E-4B40-877C-8622E22A4CCA}"/>
              </a:ext>
            </a:extLst>
          </p:cNvPr>
          <p:cNvSpPr txBox="1"/>
          <p:nvPr/>
        </p:nvSpPr>
        <p:spPr bwMode="auto">
          <a:xfrm>
            <a:off x="3107659" y="391646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Systems of Record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E030E52-4BC4-3F44-9F9E-73AE4E7E481D}"/>
              </a:ext>
            </a:extLst>
          </p:cNvPr>
          <p:cNvSpPr/>
          <p:nvPr/>
        </p:nvSpPr>
        <p:spPr>
          <a:xfrm>
            <a:off x="2427713" y="3423090"/>
            <a:ext cx="692776" cy="448934"/>
          </a:xfrm>
          <a:prstGeom prst="rect">
            <a:avLst/>
          </a:prstGeom>
          <a:solidFill>
            <a:srgbClr val="C0504D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18A7B27-324A-C64C-B2B1-2397C144C945}"/>
              </a:ext>
            </a:extLst>
          </p:cNvPr>
          <p:cNvSpPr/>
          <p:nvPr/>
        </p:nvSpPr>
        <p:spPr>
          <a:xfrm>
            <a:off x="2489325" y="2809055"/>
            <a:ext cx="571229" cy="333870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E891A7-FCC6-D04F-AC8E-7DC6B800EA14}"/>
              </a:ext>
            </a:extLst>
          </p:cNvPr>
          <p:cNvSpPr/>
          <p:nvPr/>
        </p:nvSpPr>
        <p:spPr>
          <a:xfrm>
            <a:off x="2508640" y="2840436"/>
            <a:ext cx="525995" cy="269360"/>
          </a:xfrm>
          <a:prstGeom prst="roundRect">
            <a:avLst/>
          </a:prstGeom>
          <a:solidFill>
            <a:srgbClr val="F2DCDB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C46270B-E968-7E4B-8332-73EB3671C27C}"/>
              </a:ext>
            </a:extLst>
          </p:cNvPr>
          <p:cNvSpPr/>
          <p:nvPr/>
        </p:nvSpPr>
        <p:spPr>
          <a:xfrm>
            <a:off x="2427775" y="3272361"/>
            <a:ext cx="692776" cy="147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961E1C4-FD96-A94B-B5B3-795036B91F07}"/>
              </a:ext>
            </a:extLst>
          </p:cNvPr>
          <p:cNvCxnSpPr>
            <a:stCxn id="44" idx="0"/>
            <a:endCxn id="42" idx="2"/>
          </p:cNvCxnSpPr>
          <p:nvPr/>
        </p:nvCxnSpPr>
        <p:spPr bwMode="auto">
          <a:xfrm flipV="1">
            <a:off x="2774163" y="3142925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Can 45">
            <a:extLst>
              <a:ext uri="{FF2B5EF4-FFF2-40B4-BE49-F238E27FC236}">
                <a16:creationId xmlns:a16="http://schemas.microsoft.com/office/drawing/2014/main" id="{73E0FDA2-2E07-6144-A535-3F7FE6E462F3}"/>
              </a:ext>
            </a:extLst>
          </p:cNvPr>
          <p:cNvSpPr/>
          <p:nvPr/>
        </p:nvSpPr>
        <p:spPr>
          <a:xfrm>
            <a:off x="2621702" y="3988982"/>
            <a:ext cx="307900" cy="230880"/>
          </a:xfrm>
          <a:prstGeom prst="can">
            <a:avLst/>
          </a:prstGeom>
          <a:solidFill>
            <a:srgbClr val="C0504D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476E1F-F254-144E-8065-A333946C646E}"/>
              </a:ext>
            </a:extLst>
          </p:cNvPr>
          <p:cNvCxnSpPr>
            <a:stCxn id="46" idx="1"/>
          </p:cNvCxnSpPr>
          <p:nvPr/>
        </p:nvCxnSpPr>
        <p:spPr bwMode="auto">
          <a:xfrm flipH="1" flipV="1">
            <a:off x="2774101" y="3872024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84B3-8838-3E4D-80DD-F8B13495B3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886235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First server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AAAD9-A45B-D74F-A65A-FFA26A428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first server to join the cohort issues a registration request and waits for others to join.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396" y="1751797"/>
            <a:ext cx="3198805" cy="2988438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575198-3A67-5141-9601-F70F7C00F9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02531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Establishing contact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938A3-0A26-0B4C-A5CE-F3A2C2F80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When another server joins the cohort they exchange registration information.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49" y="1746953"/>
            <a:ext cx="5769723" cy="2989937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4FA325-3232-3B4F-BEE3-CD9C9F5FE3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766152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Federated queries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80389-0CC5-4A45-8D22-C6C3F3DD0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Once the registration is complete the cohort members can query each other.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81" y="1756586"/>
            <a:ext cx="5760091" cy="2989937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242FB6E-4D28-1D4F-8982-145876FFFC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17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04026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Caching metadata for availability and performance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2E8FF4-BC4D-EB4A-A49A-A831749E9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Metadata can also be replicated through the cohort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81" y="1756585"/>
            <a:ext cx="5760091" cy="2989937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3DEB62E-79EB-4340-8925-51A1B0B82B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18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851028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A4B4FB-857C-7041-95D6-25CDF55EA9DA}"/>
              </a:ext>
            </a:extLst>
          </p:cNvPr>
          <p:cNvSpPr/>
          <p:nvPr/>
        </p:nvSpPr>
        <p:spPr>
          <a:xfrm>
            <a:off x="359200" y="1087655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1B06B-9520-9844-A40D-F571EAB3D739}"/>
              </a:ext>
            </a:extLst>
          </p:cNvPr>
          <p:cNvSpPr/>
          <p:nvPr/>
        </p:nvSpPr>
        <p:spPr>
          <a:xfrm>
            <a:off x="4881470" y="1087654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E5F3B-0698-1C49-B598-313FFA52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the distributed graph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1DCFC-64BF-E84E-87D3-FE97A83A6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19</a:t>
            </a:fld>
            <a:endParaRPr lang="en-US" sz="10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C602FE-51FF-7540-9881-4409FD81EB35}"/>
              </a:ext>
            </a:extLst>
          </p:cNvPr>
          <p:cNvSpPr/>
          <p:nvPr/>
        </p:nvSpPr>
        <p:spPr>
          <a:xfrm>
            <a:off x="741145" y="1318661"/>
            <a:ext cx="1174282" cy="77964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</a:p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557B47-EF9E-C24D-B3ED-CA3A9B8E273C}"/>
              </a:ext>
            </a:extLst>
          </p:cNvPr>
          <p:cNvSpPr/>
          <p:nvPr/>
        </p:nvSpPr>
        <p:spPr>
          <a:xfrm>
            <a:off x="5407794" y="1318660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Glossary Term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660D8-042C-BF42-B907-ADF5A452127E}"/>
              </a:ext>
            </a:extLst>
          </p:cNvPr>
          <p:cNvSpPr txBox="1"/>
          <p:nvPr/>
        </p:nvSpPr>
        <p:spPr>
          <a:xfrm>
            <a:off x="310578" y="2560549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555F2-9877-7E47-A398-4728BB435F73}"/>
              </a:ext>
            </a:extLst>
          </p:cNvPr>
          <p:cNvSpPr txBox="1"/>
          <p:nvPr/>
        </p:nvSpPr>
        <p:spPr>
          <a:xfrm>
            <a:off x="7578619" y="256055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E2B853D2-7AB1-B346-88A9-64D6D9F8BAFD}"/>
              </a:ext>
            </a:extLst>
          </p:cNvPr>
          <p:cNvSpPr/>
          <p:nvPr/>
        </p:nvSpPr>
        <p:spPr>
          <a:xfrm>
            <a:off x="3607869" y="3690448"/>
            <a:ext cx="1347538" cy="618335"/>
          </a:xfrm>
          <a:prstGeom prst="wedgeRoundRectCallout">
            <a:avLst>
              <a:gd name="adj1" fmla="val -178969"/>
              <a:gd name="adj2" fmla="val -342227"/>
              <a:gd name="adj3" fmla="val 16667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Entity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90CF99E5-1BE8-2743-B790-8CA5790E7F2C}"/>
              </a:ext>
            </a:extLst>
          </p:cNvPr>
          <p:cNvSpPr/>
          <p:nvPr/>
        </p:nvSpPr>
        <p:spPr>
          <a:xfrm>
            <a:off x="3607869" y="3690448"/>
            <a:ext cx="1347538" cy="618335"/>
          </a:xfrm>
          <a:prstGeom prst="wedgeRoundRectCallout">
            <a:avLst>
              <a:gd name="adj1" fmla="val 104602"/>
              <a:gd name="adj2" fmla="val -311094"/>
              <a:gd name="adj3" fmla="val 16667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Entity</a:t>
            </a:r>
          </a:p>
        </p:txBody>
      </p:sp>
    </p:spTree>
    <p:extLst>
      <p:ext uri="{BB962C8B-B14F-4D97-AF65-F5344CB8AC3E}">
        <p14:creationId xmlns:p14="http://schemas.microsoft.com/office/powerpoint/2010/main" val="3549117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charset="0"/>
                <a:ea typeface="ヒラギノ角ゴ ProN W6" charset="0"/>
                <a:cs typeface="ヒラギノ角ゴ ProN W6" charset="0"/>
              </a:rPr>
              <a:t>What is metadata?</a:t>
            </a:r>
          </a:p>
        </p:txBody>
      </p:sp>
      <p:pic>
        <p:nvPicPr>
          <p:cNvPr id="15362" name="Picture 2" descr="Screen Shot 2016-09-14 at 12.15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086" y="988236"/>
            <a:ext cx="6091238" cy="358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Slide Number Placeholder 1"/>
          <p:cNvSpPr txBox="1">
            <a:spLocks/>
          </p:cNvSpPr>
          <p:nvPr/>
        </p:nvSpPr>
        <p:spPr bwMode="auto">
          <a:xfrm>
            <a:off x="3524250" y="4767264"/>
            <a:ext cx="21336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90" tIns="17145" rIns="34290" bIns="17145" anchor="ctr"/>
          <a:lstStyle>
            <a:lvl1pPr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/>
            <a:fld id="{479058D9-7EE2-9B4C-9A02-CEF6DD9911A7}" type="slidenum">
              <a:rPr lang="en-GB" sz="1400">
                <a:solidFill>
                  <a:schemeClr val="bg1"/>
                </a:solidFill>
              </a:rPr>
              <a:pPr algn="ctr"/>
              <a:t>2</a:t>
            </a:fld>
            <a:endParaRPr lang="en-GB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293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A4B4FB-857C-7041-95D6-25CDF55EA9DA}"/>
              </a:ext>
            </a:extLst>
          </p:cNvPr>
          <p:cNvSpPr/>
          <p:nvPr/>
        </p:nvSpPr>
        <p:spPr>
          <a:xfrm>
            <a:off x="359200" y="1087655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1B06B-9520-9844-A40D-F571EAB3D739}"/>
              </a:ext>
            </a:extLst>
          </p:cNvPr>
          <p:cNvSpPr/>
          <p:nvPr/>
        </p:nvSpPr>
        <p:spPr>
          <a:xfrm>
            <a:off x="4881470" y="1087654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E5F3B-0698-1C49-B598-313FFA52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the distributed graph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1DCFC-64BF-E84E-87D3-FE97A83A6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20</a:t>
            </a:fld>
            <a:endParaRPr lang="en-US" sz="10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C602FE-51FF-7540-9881-4409FD81EB35}"/>
              </a:ext>
            </a:extLst>
          </p:cNvPr>
          <p:cNvSpPr/>
          <p:nvPr/>
        </p:nvSpPr>
        <p:spPr>
          <a:xfrm>
            <a:off x="741145" y="1318661"/>
            <a:ext cx="1174282" cy="77964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</a:p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557B47-EF9E-C24D-B3ED-CA3A9B8E273C}"/>
              </a:ext>
            </a:extLst>
          </p:cNvPr>
          <p:cNvSpPr/>
          <p:nvPr/>
        </p:nvSpPr>
        <p:spPr>
          <a:xfrm>
            <a:off x="5407794" y="1318660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Glossary</a:t>
            </a:r>
          </a:p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89ED430-1EBA-E24F-8EAB-E0CFE065ED95}"/>
              </a:ext>
            </a:extLst>
          </p:cNvPr>
          <p:cNvSpPr/>
          <p:nvPr/>
        </p:nvSpPr>
        <p:spPr>
          <a:xfrm>
            <a:off x="2638053" y="1318660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Glossary Term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7D35E2-986F-BC47-8743-98426D21FC5D}"/>
              </a:ext>
            </a:extLst>
          </p:cNvPr>
          <p:cNvSpPr/>
          <p:nvPr/>
        </p:nvSpPr>
        <p:spPr>
          <a:xfrm>
            <a:off x="1607418" y="2319687"/>
            <a:ext cx="1289785" cy="327259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Meaning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9869E43E-FC4A-0E4C-99F0-6A250A56EB18}"/>
              </a:ext>
            </a:extLst>
          </p:cNvPr>
          <p:cNvSpPr/>
          <p:nvPr/>
        </p:nvSpPr>
        <p:spPr>
          <a:xfrm>
            <a:off x="4013735" y="1626669"/>
            <a:ext cx="779646" cy="163630"/>
          </a:xfrm>
          <a:prstGeom prst="left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660D8-042C-BF42-B907-ADF5A452127E}"/>
              </a:ext>
            </a:extLst>
          </p:cNvPr>
          <p:cNvSpPr txBox="1"/>
          <p:nvPr/>
        </p:nvSpPr>
        <p:spPr>
          <a:xfrm>
            <a:off x="310578" y="2560549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555F2-9877-7E47-A398-4728BB435F73}"/>
              </a:ext>
            </a:extLst>
          </p:cNvPr>
          <p:cNvSpPr txBox="1"/>
          <p:nvPr/>
        </p:nvSpPr>
        <p:spPr>
          <a:xfrm>
            <a:off x="7578619" y="256055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98132F-F950-8448-BB4C-47C18A77AA6B}"/>
              </a:ext>
            </a:extLst>
          </p:cNvPr>
          <p:cNvCxnSpPr>
            <a:stCxn id="4" idx="6"/>
            <a:endCxn id="9" idx="2"/>
          </p:cNvCxnSpPr>
          <p:nvPr/>
        </p:nvCxnSpPr>
        <p:spPr>
          <a:xfrm flipV="1">
            <a:off x="1915427" y="1708484"/>
            <a:ext cx="722626" cy="1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F8FA54-29AB-C646-8C35-9E517313610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252311" y="1707887"/>
            <a:ext cx="0" cy="61180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A8B4690E-AB17-5B41-9AAD-0E5EC0E64B42}"/>
              </a:ext>
            </a:extLst>
          </p:cNvPr>
          <p:cNvSpPr/>
          <p:nvPr/>
        </p:nvSpPr>
        <p:spPr>
          <a:xfrm>
            <a:off x="2942365" y="3530154"/>
            <a:ext cx="1071370" cy="618335"/>
          </a:xfrm>
          <a:prstGeom prst="wedgeRoundRectCallout">
            <a:avLst>
              <a:gd name="adj1" fmla="val 3173"/>
              <a:gd name="adj2" fmla="val -293971"/>
              <a:gd name="adj3" fmla="val 16667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</a:t>
            </a:r>
          </a:p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Copy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D5EEAEBE-432F-F54D-8FBB-2D836EDA965B}"/>
              </a:ext>
            </a:extLst>
          </p:cNvPr>
          <p:cNvSpPr/>
          <p:nvPr/>
        </p:nvSpPr>
        <p:spPr>
          <a:xfrm>
            <a:off x="702643" y="3805008"/>
            <a:ext cx="1347538" cy="618335"/>
          </a:xfrm>
          <a:prstGeom prst="wedgeRoundRectCallout">
            <a:avLst>
              <a:gd name="adj1" fmla="val 48173"/>
              <a:gd name="adj2" fmla="val -234819"/>
              <a:gd name="adj3" fmla="val 16667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Relationship</a:t>
            </a:r>
          </a:p>
        </p:txBody>
      </p:sp>
    </p:spTree>
    <p:extLst>
      <p:ext uri="{BB962C8B-B14F-4D97-AF65-F5344CB8AC3E}">
        <p14:creationId xmlns:p14="http://schemas.microsoft.com/office/powerpoint/2010/main" val="285715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A4B4FB-857C-7041-95D6-25CDF55EA9DA}"/>
              </a:ext>
            </a:extLst>
          </p:cNvPr>
          <p:cNvSpPr/>
          <p:nvPr/>
        </p:nvSpPr>
        <p:spPr>
          <a:xfrm>
            <a:off x="359200" y="1087655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1B06B-9520-9844-A40D-F571EAB3D739}"/>
              </a:ext>
            </a:extLst>
          </p:cNvPr>
          <p:cNvSpPr/>
          <p:nvPr/>
        </p:nvSpPr>
        <p:spPr>
          <a:xfrm>
            <a:off x="4881470" y="1087654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C700D2-FC53-7B4D-9F42-9C162FDDBAB6}"/>
              </a:ext>
            </a:extLst>
          </p:cNvPr>
          <p:cNvSpPr/>
          <p:nvPr/>
        </p:nvSpPr>
        <p:spPr>
          <a:xfrm>
            <a:off x="2704556" y="3020727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E5F3B-0698-1C49-B598-313FFA52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the distributed graph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1DCFC-64BF-E84E-87D3-FE97A83A6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21</a:t>
            </a:fld>
            <a:endParaRPr lang="en-US" sz="10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C602FE-51FF-7540-9881-4409FD81EB35}"/>
              </a:ext>
            </a:extLst>
          </p:cNvPr>
          <p:cNvSpPr/>
          <p:nvPr/>
        </p:nvSpPr>
        <p:spPr>
          <a:xfrm>
            <a:off x="741145" y="1318661"/>
            <a:ext cx="1174282" cy="77964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</a:p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557B47-EF9E-C24D-B3ED-CA3A9B8E273C}"/>
              </a:ext>
            </a:extLst>
          </p:cNvPr>
          <p:cNvSpPr/>
          <p:nvPr/>
        </p:nvSpPr>
        <p:spPr>
          <a:xfrm>
            <a:off x="5407794" y="1318660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Glossary</a:t>
            </a:r>
          </a:p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660D8-042C-BF42-B907-ADF5A452127E}"/>
              </a:ext>
            </a:extLst>
          </p:cNvPr>
          <p:cNvSpPr txBox="1"/>
          <p:nvPr/>
        </p:nvSpPr>
        <p:spPr>
          <a:xfrm>
            <a:off x="310578" y="2560549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AAB2E9-FDEA-2D4B-B98B-5320D2095107}"/>
              </a:ext>
            </a:extLst>
          </p:cNvPr>
          <p:cNvSpPr txBox="1"/>
          <p:nvPr/>
        </p:nvSpPr>
        <p:spPr>
          <a:xfrm>
            <a:off x="2704556" y="4493623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555F2-9877-7E47-A398-4728BB435F73}"/>
              </a:ext>
            </a:extLst>
          </p:cNvPr>
          <p:cNvSpPr txBox="1"/>
          <p:nvPr/>
        </p:nvSpPr>
        <p:spPr>
          <a:xfrm>
            <a:off x="7578619" y="256055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  <p:sp>
        <p:nvSpPr>
          <p:cNvPr id="15" name="Bent Arrow 14">
            <a:extLst>
              <a:ext uri="{FF2B5EF4-FFF2-40B4-BE49-F238E27FC236}">
                <a16:creationId xmlns:a16="http://schemas.microsoft.com/office/drawing/2014/main" id="{A28ED47A-13B7-D148-BE98-36F905222D98}"/>
              </a:ext>
            </a:extLst>
          </p:cNvPr>
          <p:cNvSpPr/>
          <p:nvPr/>
        </p:nvSpPr>
        <p:spPr>
          <a:xfrm flipV="1">
            <a:off x="1519045" y="2968796"/>
            <a:ext cx="1058779" cy="1039528"/>
          </a:xfrm>
          <a:prstGeom prst="bentArrow">
            <a:avLst>
              <a:gd name="adj1" fmla="val 9259"/>
              <a:gd name="adj2" fmla="val 9259"/>
              <a:gd name="adj3" fmla="val 9259"/>
              <a:gd name="adj4" fmla="val 43750"/>
            </a:avLst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5F9F94C1-5AB2-F74D-B60D-D7F3F045378A}"/>
              </a:ext>
            </a:extLst>
          </p:cNvPr>
          <p:cNvSpPr/>
          <p:nvPr/>
        </p:nvSpPr>
        <p:spPr>
          <a:xfrm rot="10800000">
            <a:off x="6389571" y="3020727"/>
            <a:ext cx="1058779" cy="1039528"/>
          </a:xfrm>
          <a:prstGeom prst="bentArrow">
            <a:avLst>
              <a:gd name="adj1" fmla="val 9259"/>
              <a:gd name="adj2" fmla="val 9259"/>
              <a:gd name="adj3" fmla="val 9259"/>
              <a:gd name="adj4" fmla="val 43750"/>
            </a:avLst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276BCA-48D9-FE4A-BF66-17E8891E23EC}"/>
              </a:ext>
            </a:extLst>
          </p:cNvPr>
          <p:cNvSpPr/>
          <p:nvPr/>
        </p:nvSpPr>
        <p:spPr>
          <a:xfrm>
            <a:off x="2955013" y="3280609"/>
            <a:ext cx="1174282" cy="77964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Column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82583F-291C-C848-A7D8-9DE28857CAF7}"/>
              </a:ext>
            </a:extLst>
          </p:cNvPr>
          <p:cNvSpPr/>
          <p:nvPr/>
        </p:nvSpPr>
        <p:spPr>
          <a:xfrm>
            <a:off x="4851921" y="3280608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Glossary</a:t>
            </a:r>
          </a:p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Term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79F1220-436A-6E41-9CEC-1953876A0475}"/>
              </a:ext>
            </a:extLst>
          </p:cNvPr>
          <p:cNvGrpSpPr/>
          <p:nvPr/>
        </p:nvGrpSpPr>
        <p:grpSpPr>
          <a:xfrm>
            <a:off x="3821286" y="3669835"/>
            <a:ext cx="1289785" cy="939059"/>
            <a:chOff x="3821286" y="3669835"/>
            <a:chExt cx="1289785" cy="93905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44EDDBD-D7F7-8040-BD90-635040A8EA59}"/>
                </a:ext>
              </a:extLst>
            </p:cNvPr>
            <p:cNvSpPr/>
            <p:nvPr/>
          </p:nvSpPr>
          <p:spPr>
            <a:xfrm>
              <a:off x="3821286" y="4281635"/>
              <a:ext cx="1289785" cy="32725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ln w="0"/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Meaning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865015-A9DF-554C-B6BC-8836469A8434}"/>
                </a:ext>
              </a:extLst>
            </p:cNvPr>
            <p:cNvCxnSpPr>
              <a:stCxn id="26" idx="6"/>
              <a:endCxn id="27" idx="2"/>
            </p:cNvCxnSpPr>
            <p:nvPr/>
          </p:nvCxnSpPr>
          <p:spPr>
            <a:xfrm flipV="1">
              <a:off x="4129295" y="3670432"/>
              <a:ext cx="722626" cy="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F47845-5500-E54E-8366-BBB36BE443B6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4466179" y="3669835"/>
              <a:ext cx="0" cy="6118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8582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A4B4FB-857C-7041-95D6-25CDF55EA9DA}"/>
              </a:ext>
            </a:extLst>
          </p:cNvPr>
          <p:cNvSpPr/>
          <p:nvPr/>
        </p:nvSpPr>
        <p:spPr>
          <a:xfrm>
            <a:off x="359200" y="1087655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1B06B-9520-9844-A40D-F571EAB3D739}"/>
              </a:ext>
            </a:extLst>
          </p:cNvPr>
          <p:cNvSpPr/>
          <p:nvPr/>
        </p:nvSpPr>
        <p:spPr>
          <a:xfrm>
            <a:off x="4881470" y="1087654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C700D2-FC53-7B4D-9F42-9C162FDDBAB6}"/>
              </a:ext>
            </a:extLst>
          </p:cNvPr>
          <p:cNvSpPr/>
          <p:nvPr/>
        </p:nvSpPr>
        <p:spPr>
          <a:xfrm>
            <a:off x="2704556" y="3020727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E5F3B-0698-1C49-B598-313FFA52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the distributed graph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1DCFC-64BF-E84E-87D3-FE97A83A6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22</a:t>
            </a:fld>
            <a:endParaRPr lang="en-US" sz="10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C602FE-51FF-7540-9881-4409FD81EB35}"/>
              </a:ext>
            </a:extLst>
          </p:cNvPr>
          <p:cNvSpPr/>
          <p:nvPr/>
        </p:nvSpPr>
        <p:spPr>
          <a:xfrm>
            <a:off x="741145" y="1318661"/>
            <a:ext cx="1174282" cy="77964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</a:p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557B47-EF9E-C24D-B3ED-CA3A9B8E273C}"/>
              </a:ext>
            </a:extLst>
          </p:cNvPr>
          <p:cNvSpPr/>
          <p:nvPr/>
        </p:nvSpPr>
        <p:spPr>
          <a:xfrm>
            <a:off x="5407794" y="1318660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Glossary</a:t>
            </a:r>
          </a:p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660D8-042C-BF42-B907-ADF5A452127E}"/>
              </a:ext>
            </a:extLst>
          </p:cNvPr>
          <p:cNvSpPr txBox="1"/>
          <p:nvPr/>
        </p:nvSpPr>
        <p:spPr>
          <a:xfrm>
            <a:off x="310578" y="2560549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AAB2E9-FDEA-2D4B-B98B-5320D2095107}"/>
              </a:ext>
            </a:extLst>
          </p:cNvPr>
          <p:cNvSpPr txBox="1"/>
          <p:nvPr/>
        </p:nvSpPr>
        <p:spPr>
          <a:xfrm>
            <a:off x="2704556" y="4493623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555F2-9877-7E47-A398-4728BB435F73}"/>
              </a:ext>
            </a:extLst>
          </p:cNvPr>
          <p:cNvSpPr txBox="1"/>
          <p:nvPr/>
        </p:nvSpPr>
        <p:spPr>
          <a:xfrm>
            <a:off x="7578619" y="256055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4EDDBD-D7F7-8040-BD90-635040A8EA59}"/>
              </a:ext>
            </a:extLst>
          </p:cNvPr>
          <p:cNvSpPr/>
          <p:nvPr/>
        </p:nvSpPr>
        <p:spPr>
          <a:xfrm>
            <a:off x="3821286" y="4281635"/>
            <a:ext cx="1289785" cy="327259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Meaning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5865015-A9DF-554C-B6BC-8836469A8434}"/>
              </a:ext>
            </a:extLst>
          </p:cNvPr>
          <p:cNvCxnSpPr>
            <a:cxnSpLocks/>
          </p:cNvCxnSpPr>
          <p:nvPr/>
        </p:nvCxnSpPr>
        <p:spPr>
          <a:xfrm flipV="1">
            <a:off x="4129295" y="3670432"/>
            <a:ext cx="722626" cy="1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F47845-5500-E54E-8366-BBB36BE443B6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4466179" y="3669835"/>
            <a:ext cx="0" cy="61180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0819F91-5E70-C543-BA32-496E3CD7BCE7}"/>
              </a:ext>
            </a:extLst>
          </p:cNvPr>
          <p:cNvSpPr/>
          <p:nvPr/>
        </p:nvSpPr>
        <p:spPr>
          <a:xfrm>
            <a:off x="3316763" y="3453745"/>
            <a:ext cx="808522" cy="4333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900" dirty="0">
                <a:ln w="0"/>
                <a:solidFill>
                  <a:srgbClr val="595959">
                    <a:lumMod val="50000"/>
                  </a:srgbClr>
                </a:solidFill>
                <a:effectLst>
                  <a:outerShdw blurRad="38100" dist="19050" dir="2700000" algn="tl" rotWithShape="0">
                    <a:srgbClr val="FFFFFF">
                      <a:alpha val="40000"/>
                    </a:srgbClr>
                  </a:outerShdw>
                </a:effectLst>
              </a:rPr>
              <a:t>Database</a:t>
            </a:r>
          </a:p>
          <a:p>
            <a:pPr lvl="0" algn="ctr"/>
            <a:r>
              <a:rPr lang="en-US" sz="900" dirty="0">
                <a:ln w="0"/>
                <a:solidFill>
                  <a:srgbClr val="595959">
                    <a:lumMod val="50000"/>
                  </a:srgbClr>
                </a:solidFill>
                <a:effectLst>
                  <a:outerShdw blurRad="38100" dist="19050" dir="2700000" algn="tl" rotWithShape="0">
                    <a:srgbClr val="FFFFFF">
                      <a:alpha val="40000"/>
                    </a:srgbClr>
                  </a:outerShdw>
                </a:effectLst>
              </a:rPr>
              <a:t>Column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A5822-9E9C-8847-BF07-E7A49EAF5000}"/>
              </a:ext>
            </a:extLst>
          </p:cNvPr>
          <p:cNvSpPr/>
          <p:nvPr/>
        </p:nvSpPr>
        <p:spPr>
          <a:xfrm>
            <a:off x="4851921" y="3453151"/>
            <a:ext cx="808522" cy="433368"/>
          </a:xfrm>
          <a:prstGeom prst="rect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000" dirty="0">
                <a:ln w="0"/>
                <a:solidFill>
                  <a:srgbClr val="595959">
                    <a:lumMod val="50000"/>
                  </a:srgbClr>
                </a:solidFill>
                <a:effectLst>
                  <a:outerShdw blurRad="38100" dist="19050" dir="2700000" algn="tl" rotWithShape="0">
                    <a:srgbClr val="FFFFFF">
                      <a:alpha val="40000"/>
                    </a:srgbClr>
                  </a:outerShdw>
                </a:effectLst>
              </a:rPr>
              <a:t>Glossary</a:t>
            </a:r>
          </a:p>
          <a:p>
            <a:pPr lvl="0" algn="ctr"/>
            <a:r>
              <a:rPr lang="en-US" sz="1000" dirty="0">
                <a:ln w="0"/>
                <a:solidFill>
                  <a:srgbClr val="595959">
                    <a:lumMod val="50000"/>
                  </a:srgbClr>
                </a:solidFill>
                <a:effectLst>
                  <a:outerShdw blurRad="38100" dist="19050" dir="2700000" algn="tl" rotWithShape="0">
                    <a:srgbClr val="FFFFFF">
                      <a:alpha val="40000"/>
                    </a:srgbClr>
                  </a:outerShdw>
                </a:effectLst>
              </a:rPr>
              <a:t>Term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29D2EE3-5CCD-2B4D-A5DD-5792A86DC391}"/>
              </a:ext>
            </a:extLst>
          </p:cNvPr>
          <p:cNvSpPr/>
          <p:nvPr/>
        </p:nvSpPr>
        <p:spPr>
          <a:xfrm>
            <a:off x="1276451" y="3453151"/>
            <a:ext cx="966630" cy="618335"/>
          </a:xfrm>
          <a:prstGeom prst="wedgeRoundRectCallout">
            <a:avLst>
              <a:gd name="adj1" fmla="val 160394"/>
              <a:gd name="adj2" fmla="val -23115"/>
              <a:gd name="adj3" fmla="val 16667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Entity</a:t>
            </a:r>
          </a:p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757576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>
            <a:extLst>
              <a:ext uri="{FF2B5EF4-FFF2-40B4-BE49-F238E27FC236}">
                <a16:creationId xmlns:a16="http://schemas.microsoft.com/office/drawing/2014/main" id="{606FE8D7-B3CC-BD43-820A-A8ABF32C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cs typeface="ＭＳ Ｐゴシック" panose="020B0600070205080204" pitchFamily="34" charset="-128"/>
              </a:rPr>
              <a:t>Automating governance example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3A53051-2E94-AC41-B14D-9B5E49FAA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6" y="1866900"/>
            <a:ext cx="1621368" cy="1700213"/>
          </a:xfrm>
          <a:prstGeom prst="roundRect">
            <a:avLst>
              <a:gd name="adj" fmla="val 16667"/>
            </a:avLst>
          </a:prstGeom>
          <a:solidFill>
            <a:srgbClr val="DBEEF4"/>
          </a:solidFill>
          <a:ln w="9525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IBM</a:t>
            </a:r>
          </a:p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Information</a:t>
            </a:r>
          </a:p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Governance</a:t>
            </a:r>
          </a:p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Catalog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3710ACA-B50C-E54C-AB16-12FAF1661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353" y="1860550"/>
            <a:ext cx="1570655" cy="1700213"/>
          </a:xfrm>
          <a:prstGeom prst="roundRect">
            <a:avLst>
              <a:gd name="adj" fmla="val 16667"/>
            </a:avLst>
          </a:prstGeom>
          <a:solidFill>
            <a:srgbClr val="EBF1DE"/>
          </a:solidFill>
          <a:ln w="9525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Apache Atlas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AF8F5B-C5BA-B448-806E-1A3D6521B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0042" y="2955925"/>
            <a:ext cx="2176463" cy="622300"/>
          </a:xfrm>
          <a:prstGeom prst="roundRect">
            <a:avLst>
              <a:gd name="adj" fmla="val 16667"/>
            </a:avLst>
          </a:prstGeom>
          <a:solidFill>
            <a:srgbClr val="FDEADA"/>
          </a:solidFill>
          <a:ln w="9525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Apache Ranger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9270E1-F3CC-6643-92B2-72FE1A927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3692" y="1928813"/>
            <a:ext cx="2176463" cy="620712"/>
          </a:xfrm>
          <a:prstGeom prst="roundRect">
            <a:avLst>
              <a:gd name="adj" fmla="val 16667"/>
            </a:avLst>
          </a:prstGeom>
          <a:solidFill>
            <a:srgbClr val="DCE6F2"/>
          </a:solidFill>
          <a:ln w="9525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Gaian</a:t>
            </a:r>
          </a:p>
        </p:txBody>
      </p:sp>
      <p:pic>
        <p:nvPicPr>
          <p:cNvPr id="12294" name="Picture 6" descr="Faith Broker Icon.png">
            <a:extLst>
              <a:ext uri="{FF2B5EF4-FFF2-40B4-BE49-F238E27FC236}">
                <a16:creationId xmlns:a16="http://schemas.microsoft.com/office/drawing/2014/main" id="{47C20B5E-E396-4648-8B1C-A7B9BC9F6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957866"/>
            <a:ext cx="717550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allie Quartile Icon.png">
            <a:extLst>
              <a:ext uri="{FF2B5EF4-FFF2-40B4-BE49-F238E27FC236}">
                <a16:creationId xmlns:a16="http://schemas.microsoft.com/office/drawing/2014/main" id="{4ADDBF93-18EE-C143-AF6A-698E514AC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07" y="953942"/>
            <a:ext cx="785812" cy="95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TextBox 10">
            <a:extLst>
              <a:ext uri="{FF2B5EF4-FFF2-40B4-BE49-F238E27FC236}">
                <a16:creationId xmlns:a16="http://schemas.microsoft.com/office/drawing/2014/main" id="{77121FF3-49B2-CB44-943A-F9340D23B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59" y="1089327"/>
            <a:ext cx="10477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b="1" dirty="0">
                <a:latin typeface="Calibri" panose="020F0502020204030204" pitchFamily="34" charset="0"/>
              </a:rPr>
              <a:t>Define Policies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17FBF1-F48C-5E4A-82A6-7EFDD6B29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2602" y="1090201"/>
            <a:ext cx="15706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 sz="1800" b="1" dirty="0">
                <a:latin typeface="Calibri" panose="020F0502020204030204" pitchFamily="34" charset="0"/>
              </a:rPr>
              <a:t>Hadoop Metadata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591EAC-FBA0-F948-A934-CA071B666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6055" y="3713163"/>
            <a:ext cx="2484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 sz="1800" b="1" dirty="0">
                <a:latin typeface="Calibri" panose="020F0502020204030204" pitchFamily="34" charset="0"/>
              </a:rPr>
              <a:t>Manage Data Access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0556F3-A952-E84A-9604-AE8F50036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93" y="3902075"/>
            <a:ext cx="5070869" cy="646330"/>
          </a:xfrm>
          <a:prstGeom prst="rect">
            <a:avLst/>
          </a:prstGeom>
          <a:solidFill>
            <a:srgbClr val="6DCCDE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chemeClr val="accent6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Egeria</a:t>
            </a:r>
          </a:p>
          <a:p>
            <a:pPr algn="ctr">
              <a:defRPr/>
            </a:pPr>
            <a:r>
              <a:rPr lang="en-GB" sz="1800" dirty="0">
                <a:solidFill>
                  <a:schemeClr val="accent6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(Open metadata exchange and federated queries)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A937E7-8C82-684C-910E-920CF64BF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000" y="3584575"/>
            <a:ext cx="136525" cy="3175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23DDE0-EEB6-5744-AD46-AE8C364D0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1211" y="3568200"/>
            <a:ext cx="134937" cy="3175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80DFCEE1-44AB-4F49-A5EE-BEEE0F54B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7905" y="2109788"/>
            <a:ext cx="431800" cy="203200"/>
          </a:xfrm>
          <a:prstGeom prst="leftRightArrow">
            <a:avLst>
              <a:gd name="adj1" fmla="val 50000"/>
              <a:gd name="adj2" fmla="val 50351"/>
            </a:avLst>
          </a:prstGeom>
          <a:solidFill>
            <a:srgbClr val="6DCCDE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22" name="Left-Right Arrow 21">
            <a:extLst>
              <a:ext uri="{FF2B5EF4-FFF2-40B4-BE49-F238E27FC236}">
                <a16:creationId xmlns:a16="http://schemas.microsoft.com/office/drawing/2014/main" id="{8E44A7E6-71C7-D249-A230-C82E84BA2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317" y="3168650"/>
            <a:ext cx="430213" cy="204788"/>
          </a:xfrm>
          <a:prstGeom prst="leftRightArrow">
            <a:avLst>
              <a:gd name="adj1" fmla="val 50000"/>
              <a:gd name="adj2" fmla="val 49777"/>
            </a:avLst>
          </a:prstGeom>
          <a:solidFill>
            <a:srgbClr val="6DCCDE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23" name="Up-Down Arrow 22">
            <a:extLst>
              <a:ext uri="{FF2B5EF4-FFF2-40B4-BE49-F238E27FC236}">
                <a16:creationId xmlns:a16="http://schemas.microsoft.com/office/drawing/2014/main" id="{A525E4D1-39EF-3345-B901-45A76BF7F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0955" y="2563813"/>
            <a:ext cx="214312" cy="360362"/>
          </a:xfrm>
          <a:prstGeom prst="upDownArrow">
            <a:avLst>
              <a:gd name="adj1" fmla="val 50000"/>
              <a:gd name="adj2" fmla="val 50009"/>
            </a:avLst>
          </a:prstGeom>
          <a:solidFill>
            <a:srgbClr val="FFFFFF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CD886B04-00DD-884D-ADD4-0ADCEAC44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6819" y="1062037"/>
            <a:ext cx="10477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b="1" dirty="0">
                <a:latin typeface="Calibri" panose="020F0502020204030204" pitchFamily="34" charset="0"/>
              </a:rPr>
              <a:t>Access</a:t>
            </a:r>
          </a:p>
          <a:p>
            <a:pPr eaLnBrk="1" hangingPunct="1"/>
            <a:r>
              <a:rPr lang="en-GB" altLang="en-US" sz="1800" b="1" dirty="0">
                <a:latin typeface="Calibri" panose="020F0502020204030204" pitchFamily="34" charset="0"/>
              </a:rPr>
              <a:t>Data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C21239D-326E-6C45-9F15-95EEC0150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770" y="1854432"/>
            <a:ext cx="1409035" cy="1700213"/>
          </a:xfrm>
          <a:prstGeom prst="roundRect">
            <a:avLst>
              <a:gd name="adj" fmla="val 16667"/>
            </a:avLst>
          </a:prstGeom>
          <a:solidFill>
            <a:srgbClr val="6DCCDE"/>
          </a:solidFill>
          <a:ln w="9525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Egeria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35D2FD-3FCC-2742-8414-849FA729D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2963" y="3569610"/>
            <a:ext cx="134937" cy="3175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2C03C3-CE14-0A40-AA8C-B08DF61C5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3412" y="1078894"/>
            <a:ext cx="18097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 sz="1800" b="1" dirty="0">
                <a:latin typeface="Calibri" panose="020F0502020204030204" pitchFamily="34" charset="0"/>
              </a:rPr>
              <a:t>Open </a:t>
            </a:r>
          </a:p>
          <a:p>
            <a:pPr algn="ctr" eaLnBrk="1" hangingPunct="1"/>
            <a:r>
              <a:rPr lang="en-GB" altLang="en-US" sz="1800" b="1" dirty="0">
                <a:latin typeface="Calibri" panose="020F0502020204030204" pitchFamily="34" charset="0"/>
              </a:rPr>
              <a:t>Governance APIs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6C2C3-0C7B-B84D-B3FF-F6BAB6F86D40}"/>
              </a:ext>
            </a:extLst>
          </p:cNvPr>
          <p:cNvSpPr txBox="1"/>
          <p:nvPr/>
        </p:nvSpPr>
        <p:spPr>
          <a:xfrm>
            <a:off x="5656434" y="1821888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configure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E2FB1F-32BD-B14C-AD02-A97CAD6326C3}"/>
              </a:ext>
            </a:extLst>
          </p:cNvPr>
          <p:cNvSpPr txBox="1"/>
          <p:nvPr/>
        </p:nvSpPr>
        <p:spPr>
          <a:xfrm>
            <a:off x="5656433" y="2792593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configure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43881699-7B77-BD42-861F-DDB5B2779D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197793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08939-41C6-5743-B00A-A745AD05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Information Governance Catalog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81086-F15B-3D47-B0C9-89AD66C23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9380" y="965874"/>
            <a:ext cx="4692919" cy="3603001"/>
          </a:xfrm>
        </p:spPr>
        <p:txBody>
          <a:bodyPr/>
          <a:lstStyle/>
          <a:p>
            <a:r>
              <a:rPr lang="en-US" dirty="0"/>
              <a:t>IGC uses the </a:t>
            </a:r>
            <a:r>
              <a:rPr lang="en-US" b="1" dirty="0"/>
              <a:t>Adapter Pattern</a:t>
            </a:r>
          </a:p>
          <a:p>
            <a:r>
              <a:rPr lang="en-US" dirty="0"/>
              <a:t>There are two connectors to IGC in the repository proxy server.</a:t>
            </a:r>
          </a:p>
          <a:p>
            <a:r>
              <a:rPr lang="en-US" dirty="0"/>
              <a:t>They translate IGC APIs and events into open metadata APIs and events.</a:t>
            </a:r>
          </a:p>
          <a:p>
            <a:r>
              <a:rPr lang="en-US" dirty="0"/>
              <a:t>Egeria handles the interaction with the cohort.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A896B-043D-2247-9D65-A5F0680701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24</a:t>
            </a:fld>
            <a:endParaRPr lang="en-US" sz="1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2013B7-54CA-A247-82D7-C5BAA8C1EFDC}"/>
              </a:ext>
            </a:extLst>
          </p:cNvPr>
          <p:cNvSpPr/>
          <p:nvPr/>
        </p:nvSpPr>
        <p:spPr>
          <a:xfrm>
            <a:off x="2648632" y="2224324"/>
            <a:ext cx="899621" cy="1496319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7B3C9B-DC2E-0349-8C51-9DFC8B460EBD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 bwMode="auto">
          <a:xfrm>
            <a:off x="2014001" y="2585716"/>
            <a:ext cx="631531" cy="160878"/>
          </a:xfrm>
          <a:prstGeom prst="line">
            <a:avLst/>
          </a:prstGeom>
          <a:solidFill>
            <a:srgbClr val="CC99FF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22536A8-666E-E841-8096-C340C9D64CB1}"/>
              </a:ext>
            </a:extLst>
          </p:cNvPr>
          <p:cNvGrpSpPr/>
          <p:nvPr/>
        </p:nvGrpSpPr>
        <p:grpSpPr>
          <a:xfrm>
            <a:off x="530942" y="1127241"/>
            <a:ext cx="1483192" cy="2593402"/>
            <a:chOff x="721528" y="1733248"/>
            <a:chExt cx="692838" cy="14909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BBD2E4F-B45D-2C48-9B74-41C298369A5D}"/>
                </a:ext>
              </a:extLst>
            </p:cNvPr>
            <p:cNvSpPr/>
            <p:nvPr/>
          </p:nvSpPr>
          <p:spPr>
            <a:xfrm>
              <a:off x="721528" y="2347283"/>
              <a:ext cx="692776" cy="448934"/>
            </a:xfrm>
            <a:prstGeom prst="rect">
              <a:avLst/>
            </a:prstGeom>
            <a:solidFill>
              <a:srgbClr val="FFC000"/>
            </a:solidFill>
            <a:ln w="3175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rgbClr val="1F497D"/>
                  </a:solidFill>
                  <a:latin typeface="Calibri"/>
                  <a:cs typeface="Calibri"/>
                </a:rPr>
                <a:t>Information</a:t>
              </a:r>
            </a:p>
            <a:p>
              <a:pPr algn="ctr"/>
              <a:r>
                <a:rPr lang="en-GB" sz="1100" dirty="0">
                  <a:solidFill>
                    <a:srgbClr val="1F497D"/>
                  </a:solidFill>
                  <a:latin typeface="Calibri"/>
                  <a:cs typeface="Calibri"/>
                </a:rPr>
                <a:t>Governance</a:t>
              </a:r>
            </a:p>
            <a:p>
              <a:pPr algn="ctr"/>
              <a:r>
                <a:rPr lang="en-GB" sz="1100" dirty="0" err="1">
                  <a:solidFill>
                    <a:srgbClr val="1F497D"/>
                  </a:solidFill>
                  <a:latin typeface="Calibri"/>
                  <a:cs typeface="Calibri"/>
                </a:rPr>
                <a:t>Catalog</a:t>
              </a:r>
              <a:endParaRPr lang="en-GB" sz="11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19D6296-7E0D-6341-9D5D-FD11B664DD91}"/>
                </a:ext>
              </a:extLst>
            </p:cNvPr>
            <p:cNvSpPr/>
            <p:nvPr/>
          </p:nvSpPr>
          <p:spPr>
            <a:xfrm>
              <a:off x="783140" y="1733248"/>
              <a:ext cx="571229" cy="333870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2E94F4E-EE20-8546-9554-CF7EBA4BAC99}"/>
                </a:ext>
              </a:extLst>
            </p:cNvPr>
            <p:cNvSpPr/>
            <p:nvPr/>
          </p:nvSpPr>
          <p:spPr>
            <a:xfrm>
              <a:off x="802455" y="1764629"/>
              <a:ext cx="525995" cy="26936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7D7119-BEA7-E541-924E-66E3EBBAE87E}"/>
                </a:ext>
              </a:extLst>
            </p:cNvPr>
            <p:cNvSpPr/>
            <p:nvPr/>
          </p:nvSpPr>
          <p:spPr>
            <a:xfrm>
              <a:off x="721590" y="2196554"/>
              <a:ext cx="692776" cy="147015"/>
            </a:xfrm>
            <a:prstGeom prst="rect">
              <a:avLst/>
            </a:prstGeom>
            <a:solidFill>
              <a:srgbClr val="FFC000"/>
            </a:solidFill>
            <a:ln w="3175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D53AD2-5A67-5C49-BC94-83BA90DE9A62}"/>
                </a:ext>
              </a:extLst>
            </p:cNvPr>
            <p:cNvCxnSpPr>
              <a:stCxn id="11" idx="0"/>
              <a:endCxn id="9" idx="2"/>
            </p:cNvCxnSpPr>
            <p:nvPr/>
          </p:nvCxnSpPr>
          <p:spPr bwMode="auto">
            <a:xfrm flipV="1">
              <a:off x="1067978" y="2067118"/>
              <a:ext cx="777" cy="129436"/>
            </a:xfrm>
            <a:prstGeom prst="line">
              <a:avLst/>
            </a:prstGeom>
            <a:solidFill>
              <a:srgbClr val="CC99FF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Can 13">
              <a:extLst>
                <a:ext uri="{FF2B5EF4-FFF2-40B4-BE49-F238E27FC236}">
                  <a16:creationId xmlns:a16="http://schemas.microsoft.com/office/drawing/2014/main" id="{E1FF086E-2819-2640-8AEF-4191D58502DD}"/>
                </a:ext>
              </a:extLst>
            </p:cNvPr>
            <p:cNvSpPr/>
            <p:nvPr/>
          </p:nvSpPr>
          <p:spPr>
            <a:xfrm>
              <a:off x="917066" y="2993359"/>
              <a:ext cx="307900" cy="230880"/>
            </a:xfrm>
            <a:prstGeom prst="can">
              <a:avLst/>
            </a:prstGeom>
            <a:solidFill>
              <a:srgbClr val="FFC000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82545AE-F2E3-3D40-AA64-50B39663390D}"/>
                </a:ext>
              </a:extLst>
            </p:cNvPr>
            <p:cNvCxnSpPr>
              <a:stCxn id="14" idx="1"/>
              <a:endCxn id="8" idx="2"/>
            </p:cNvCxnSpPr>
            <p:nvPr/>
          </p:nvCxnSpPr>
          <p:spPr bwMode="auto">
            <a:xfrm flipH="1" flipV="1">
              <a:off x="1067916" y="2796217"/>
              <a:ext cx="3100" cy="197142"/>
            </a:xfrm>
            <a:prstGeom prst="line">
              <a:avLst/>
            </a:prstGeom>
            <a:solidFill>
              <a:srgbClr val="CC99FF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FBF8327-FB92-F34B-9D41-74AC0E82B7D1}"/>
              </a:ext>
            </a:extLst>
          </p:cNvPr>
          <p:cNvSpPr txBox="1"/>
          <p:nvPr/>
        </p:nvSpPr>
        <p:spPr bwMode="auto">
          <a:xfrm>
            <a:off x="2484169" y="1664055"/>
            <a:ext cx="11850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Repository Proxy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5F0AB4-A268-E242-AD93-7C35A8E824C4}"/>
              </a:ext>
            </a:extLst>
          </p:cNvPr>
          <p:cNvSpPr/>
          <p:nvPr/>
        </p:nvSpPr>
        <p:spPr>
          <a:xfrm>
            <a:off x="2645532" y="2543456"/>
            <a:ext cx="692776" cy="406276"/>
          </a:xfrm>
          <a:prstGeom prst="rect">
            <a:avLst/>
          </a:prstGeom>
          <a:solidFill>
            <a:srgbClr val="FFC000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1F497D"/>
                </a:solidFill>
                <a:latin typeface="Calibri"/>
                <a:cs typeface="Calibri"/>
              </a:rPr>
              <a:t>Repository Connector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4C87A2-6ABB-2B4E-84CA-CE86EF92D8AD}"/>
              </a:ext>
            </a:extLst>
          </p:cNvPr>
          <p:cNvSpPr/>
          <p:nvPr/>
        </p:nvSpPr>
        <p:spPr>
          <a:xfrm>
            <a:off x="2647298" y="3070582"/>
            <a:ext cx="692776" cy="406276"/>
          </a:xfrm>
          <a:prstGeom prst="rect">
            <a:avLst/>
          </a:prstGeom>
          <a:solidFill>
            <a:srgbClr val="FFC000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1F497D"/>
                </a:solidFill>
                <a:latin typeface="Calibri"/>
                <a:cs typeface="Calibri"/>
              </a:rPr>
              <a:t>Event Mapper Connector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F361EA-306F-954F-B416-004D1B9C4E2C}"/>
              </a:ext>
            </a:extLst>
          </p:cNvPr>
          <p:cNvCxnSpPr>
            <a:stCxn id="14" idx="4"/>
            <a:endCxn id="27" idx="1"/>
          </p:cNvCxnSpPr>
          <p:nvPr/>
        </p:nvCxnSpPr>
        <p:spPr>
          <a:xfrm flipV="1">
            <a:off x="1608677" y="3273720"/>
            <a:ext cx="1038621" cy="2461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8AFCFE8-BB0E-C642-9962-1B4BDD4F0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721" y="4231525"/>
            <a:ext cx="2394923" cy="476250"/>
          </a:xfrm>
          <a:prstGeom prst="rect">
            <a:avLst/>
          </a:prstGeom>
          <a:solidFill>
            <a:srgbClr val="6DCCDE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Open Metadata Highway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F365CF4-CED0-FD4E-BF37-AE29FC1B1776}"/>
              </a:ext>
            </a:extLst>
          </p:cNvPr>
          <p:cNvCxnSpPr>
            <a:cxnSpLocks/>
            <a:stCxn id="7" idx="2"/>
            <a:endCxn id="30" idx="0"/>
          </p:cNvCxnSpPr>
          <p:nvPr/>
        </p:nvCxnSpPr>
        <p:spPr>
          <a:xfrm flipH="1">
            <a:off x="3096183" y="3720643"/>
            <a:ext cx="2260" cy="5108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9DF1F2-F582-6942-B956-4B8124175D6D}"/>
              </a:ext>
            </a:extLst>
          </p:cNvPr>
          <p:cNvSpPr txBox="1"/>
          <p:nvPr/>
        </p:nvSpPr>
        <p:spPr>
          <a:xfrm>
            <a:off x="2633135" y="2250007"/>
            <a:ext cx="970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ODPi Egeria</a:t>
            </a:r>
          </a:p>
        </p:txBody>
      </p:sp>
    </p:spTree>
    <p:extLst>
      <p:ext uri="{BB962C8B-B14F-4D97-AF65-F5344CB8AC3E}">
        <p14:creationId xmlns:p14="http://schemas.microsoft.com/office/powerpoint/2010/main" val="45442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545AE-F2E3-3D40-AA64-50B39663390D}"/>
              </a:ext>
            </a:extLst>
          </p:cNvPr>
          <p:cNvCxnSpPr>
            <a:cxnSpLocks/>
            <a:stCxn id="14" idx="1"/>
            <a:endCxn id="23" idx="2"/>
          </p:cNvCxnSpPr>
          <p:nvPr/>
        </p:nvCxnSpPr>
        <p:spPr bwMode="auto">
          <a:xfrm flipV="1">
            <a:off x="843606" y="2667223"/>
            <a:ext cx="8984" cy="102456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BBD2E4F-B45D-2C48-9B74-41C298369A5D}"/>
              </a:ext>
            </a:extLst>
          </p:cNvPr>
          <p:cNvSpPr/>
          <p:nvPr/>
        </p:nvSpPr>
        <p:spPr>
          <a:xfrm>
            <a:off x="293450" y="1849096"/>
            <a:ext cx="2053134" cy="1445205"/>
          </a:xfrm>
          <a:prstGeom prst="rect">
            <a:avLst/>
          </a:prstGeom>
          <a:solidFill>
            <a:srgbClr val="92D050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1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08939-41C6-5743-B00A-A745AD05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Atlas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81086-F15B-3D47-B0C9-89AD66C23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542" y="883027"/>
            <a:ext cx="5811587" cy="3603001"/>
          </a:xfrm>
        </p:spPr>
        <p:txBody>
          <a:bodyPr/>
          <a:lstStyle/>
          <a:p>
            <a:r>
              <a:rPr lang="en-US" dirty="0"/>
              <a:t>Apache Atlas uses the </a:t>
            </a:r>
            <a:r>
              <a:rPr lang="en-US" b="1" dirty="0"/>
              <a:t>Native Pattern</a:t>
            </a:r>
          </a:p>
          <a:p>
            <a:r>
              <a:rPr lang="en-US" dirty="0"/>
              <a:t>There are two connectors to Apache Atlas that translate Atlas APIs and events into open metadata APIs and events.</a:t>
            </a:r>
          </a:p>
          <a:p>
            <a:r>
              <a:rPr lang="en-US" dirty="0"/>
              <a:t>ODPi Egeria handles the interaction with the cohort.</a:t>
            </a:r>
          </a:p>
          <a:p>
            <a:r>
              <a:rPr lang="en-US" dirty="0"/>
              <a:t>The connectors and the ODPi Egeria libraries reside in the Atlas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A896B-043D-2247-9D65-A5F0680701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25</a:t>
            </a:fld>
            <a:endParaRPr lang="en-US" sz="1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2013B7-54CA-A247-82D7-C5BAA8C1EFDC}"/>
              </a:ext>
            </a:extLst>
          </p:cNvPr>
          <p:cNvSpPr/>
          <p:nvPr/>
        </p:nvSpPr>
        <p:spPr>
          <a:xfrm>
            <a:off x="1448910" y="1938632"/>
            <a:ext cx="899621" cy="1347887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9D6296-7E0D-6341-9D5D-FD11B664DD91}"/>
              </a:ext>
            </a:extLst>
          </p:cNvPr>
          <p:cNvSpPr/>
          <p:nvPr/>
        </p:nvSpPr>
        <p:spPr>
          <a:xfrm>
            <a:off x="713841" y="999551"/>
            <a:ext cx="1222858" cy="580727"/>
          </a:xfrm>
          <a:prstGeom prst="roundRect">
            <a:avLst/>
          </a:prstGeom>
          <a:solidFill>
            <a:srgbClr val="92D05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2E94F4E-EE20-8546-9554-CF7EBA4BAC99}"/>
              </a:ext>
            </a:extLst>
          </p:cNvPr>
          <p:cNvSpPr/>
          <p:nvPr/>
        </p:nvSpPr>
        <p:spPr>
          <a:xfrm>
            <a:off x="755189" y="1054135"/>
            <a:ext cx="1126023" cy="46852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D53AD2-5A67-5C49-BC94-83BA90DE9A62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 bwMode="auto">
          <a:xfrm flipV="1">
            <a:off x="1320017" y="1580278"/>
            <a:ext cx="5253" cy="26881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Can 13">
            <a:extLst>
              <a:ext uri="{FF2B5EF4-FFF2-40B4-BE49-F238E27FC236}">
                <a16:creationId xmlns:a16="http://schemas.microsoft.com/office/drawing/2014/main" id="{E1FF086E-2819-2640-8AEF-4191D58502DD}"/>
              </a:ext>
            </a:extLst>
          </p:cNvPr>
          <p:cNvSpPr/>
          <p:nvPr/>
        </p:nvSpPr>
        <p:spPr>
          <a:xfrm>
            <a:off x="514037" y="3691791"/>
            <a:ext cx="659137" cy="401588"/>
          </a:xfrm>
          <a:prstGeom prst="can">
            <a:avLst/>
          </a:prstGeom>
          <a:solidFill>
            <a:srgbClr val="92D05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5F0AB4-A268-E242-AD93-7C35A8E824C4}"/>
              </a:ext>
            </a:extLst>
          </p:cNvPr>
          <p:cNvSpPr/>
          <p:nvPr/>
        </p:nvSpPr>
        <p:spPr>
          <a:xfrm>
            <a:off x="1448910" y="2319666"/>
            <a:ext cx="692776" cy="406276"/>
          </a:xfrm>
          <a:prstGeom prst="rect">
            <a:avLst/>
          </a:prstGeom>
          <a:solidFill>
            <a:srgbClr val="FFC000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1F497D"/>
                </a:solidFill>
                <a:latin typeface="Calibri"/>
                <a:cs typeface="Calibri"/>
              </a:rPr>
              <a:t>Repository Connector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4C87A2-6ABB-2B4E-84CA-CE86EF92D8AD}"/>
              </a:ext>
            </a:extLst>
          </p:cNvPr>
          <p:cNvSpPr/>
          <p:nvPr/>
        </p:nvSpPr>
        <p:spPr>
          <a:xfrm>
            <a:off x="1515028" y="2880243"/>
            <a:ext cx="692776" cy="406276"/>
          </a:xfrm>
          <a:prstGeom prst="rect">
            <a:avLst/>
          </a:prstGeom>
          <a:solidFill>
            <a:srgbClr val="FFC000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1F497D"/>
                </a:solidFill>
                <a:latin typeface="Calibri"/>
                <a:cs typeface="Calibri"/>
              </a:rPr>
              <a:t>Event Mapper Connector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F361EA-306F-954F-B416-004D1B9C4E2C}"/>
              </a:ext>
            </a:extLst>
          </p:cNvPr>
          <p:cNvCxnSpPr>
            <a:cxnSpLocks/>
            <a:stCxn id="14" idx="4"/>
            <a:endCxn id="27" idx="2"/>
          </p:cNvCxnSpPr>
          <p:nvPr/>
        </p:nvCxnSpPr>
        <p:spPr>
          <a:xfrm flipV="1">
            <a:off x="1173174" y="3286519"/>
            <a:ext cx="688242" cy="606066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8AFCFE8-BB0E-C642-9962-1B4BDD4F0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0460" y="4260473"/>
            <a:ext cx="2394923" cy="476250"/>
          </a:xfrm>
          <a:prstGeom prst="rect">
            <a:avLst/>
          </a:prstGeom>
          <a:solidFill>
            <a:srgbClr val="6DCCDE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Open Metadata Highway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F365CF4-CED0-FD4E-BF37-AE29FC1B1776}"/>
              </a:ext>
            </a:extLst>
          </p:cNvPr>
          <p:cNvCxnSpPr>
            <a:cxnSpLocks/>
            <a:stCxn id="7" idx="3"/>
            <a:endCxn id="30" idx="0"/>
          </p:cNvCxnSpPr>
          <p:nvPr/>
        </p:nvCxnSpPr>
        <p:spPr>
          <a:xfrm>
            <a:off x="2348531" y="2612576"/>
            <a:ext cx="429391" cy="1647897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9DF1F2-F582-6942-B956-4B8124175D6D}"/>
              </a:ext>
            </a:extLst>
          </p:cNvPr>
          <p:cNvSpPr txBox="1"/>
          <p:nvPr/>
        </p:nvSpPr>
        <p:spPr>
          <a:xfrm>
            <a:off x="1447164" y="2002796"/>
            <a:ext cx="970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ODPi Egeria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D61E3E-E44E-2542-87FB-3D5DE20F74DE}"/>
              </a:ext>
            </a:extLst>
          </p:cNvPr>
          <p:cNvSpPr/>
          <p:nvPr/>
        </p:nvSpPr>
        <p:spPr>
          <a:xfrm>
            <a:off x="467368" y="2144003"/>
            <a:ext cx="7704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Apache</a:t>
            </a:r>
          </a:p>
          <a:p>
            <a:pPr lvl="0" algn="ctr"/>
            <a:r>
              <a:rPr lang="en-GB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Atlas</a:t>
            </a:r>
          </a:p>
        </p:txBody>
      </p:sp>
    </p:spTree>
    <p:extLst>
      <p:ext uri="{BB962C8B-B14F-4D97-AF65-F5344CB8AC3E}">
        <p14:creationId xmlns:p14="http://schemas.microsoft.com/office/powerpoint/2010/main" val="1057008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Metadata and governance digital platform</a:t>
            </a:r>
          </a:p>
        </p:txBody>
      </p:sp>
      <p:sp>
        <p:nvSpPr>
          <p:cNvPr id="6" name="Cloud 5"/>
          <p:cNvSpPr/>
          <p:nvPr/>
        </p:nvSpPr>
        <p:spPr>
          <a:xfrm>
            <a:off x="3265629" y="2114329"/>
            <a:ext cx="2635525" cy="1266272"/>
          </a:xfrm>
          <a:prstGeom prst="cloud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Open Metadata and Governance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466396" y="1581381"/>
            <a:ext cx="182789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Calibri" pitchFamily="-1" charset="0"/>
              </a:rPr>
              <a:t>Reporting Platform</a:t>
            </a:r>
          </a:p>
        </p:txBody>
      </p:sp>
      <p:sp>
        <p:nvSpPr>
          <p:cNvPr id="9" name="Left-Right Arrow 8"/>
          <p:cNvSpPr/>
          <p:nvPr/>
        </p:nvSpPr>
        <p:spPr>
          <a:xfrm rot="2536278">
            <a:off x="2834669" y="2086400"/>
            <a:ext cx="587065" cy="315716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0" name="Left-Right Arrow 9"/>
          <p:cNvSpPr/>
          <p:nvPr/>
        </p:nvSpPr>
        <p:spPr>
          <a:xfrm rot="2536278">
            <a:off x="5582281" y="3072820"/>
            <a:ext cx="720816" cy="381215"/>
          </a:xfrm>
          <a:prstGeom prst="leftRightArrow">
            <a:avLst>
              <a:gd name="adj1" fmla="val 49274"/>
              <a:gd name="adj2" fmla="val 50000"/>
            </a:avLst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1" name="Left-Right Arrow 10"/>
          <p:cNvSpPr/>
          <p:nvPr/>
        </p:nvSpPr>
        <p:spPr>
          <a:xfrm rot="18871311">
            <a:off x="5788287" y="1945436"/>
            <a:ext cx="638900" cy="356260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2" name="Left-Right Arrow 11"/>
          <p:cNvSpPr/>
          <p:nvPr/>
        </p:nvSpPr>
        <p:spPr>
          <a:xfrm rot="18871311">
            <a:off x="2965050" y="3262619"/>
            <a:ext cx="638900" cy="356260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3" name="Left-Right Arrow 12"/>
          <p:cNvSpPr/>
          <p:nvPr/>
        </p:nvSpPr>
        <p:spPr>
          <a:xfrm rot="16200000">
            <a:off x="4128539" y="1566515"/>
            <a:ext cx="638900" cy="356260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4" name="Left-Right Arrow 13"/>
          <p:cNvSpPr/>
          <p:nvPr/>
        </p:nvSpPr>
        <p:spPr>
          <a:xfrm rot="16200000">
            <a:off x="4095077" y="3620879"/>
            <a:ext cx="638900" cy="356260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5728249" y="3611072"/>
            <a:ext cx="19607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Calibri" pitchFamily="-1" charset="0"/>
              </a:rPr>
              <a:t>ETL Platform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6020047" y="1535833"/>
            <a:ext cx="19607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Calibri" pitchFamily="-1" charset="0"/>
              </a:rPr>
              <a:t>Analytics Platform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3431039" y="4164949"/>
            <a:ext cx="19607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dirty="0">
                <a:latin typeface="Calibri" pitchFamily="-1" charset="0"/>
              </a:rPr>
              <a:t>Virtualization Platform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3462015" y="1091240"/>
            <a:ext cx="19607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dirty="0">
                <a:latin typeface="Calibri" pitchFamily="-1" charset="0"/>
              </a:rPr>
              <a:t>Governance Platform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1556916" y="3398225"/>
            <a:ext cx="14169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Calibri" pitchFamily="-1" charset="0"/>
              </a:rPr>
              <a:t>Data Platform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28E4E1-0096-834F-8570-D57CDA40052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997126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Wingdings"/>
              </a:rPr>
              <a:t>Current Open Metadata Access Services (OMASs)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4C1B6-7BC1-5D49-8AD3-978298BB3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27</a:t>
            </a:fld>
            <a:endParaRPr lang="en-US" sz="100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76F9BE3-862A-AA46-AB57-DE03ACDD600E}"/>
              </a:ext>
            </a:extLst>
          </p:cNvPr>
          <p:cNvSpPr/>
          <p:nvPr/>
        </p:nvSpPr>
        <p:spPr>
          <a:xfrm>
            <a:off x="6730535" y="1556585"/>
            <a:ext cx="1664747" cy="45910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Project Management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591BE6D-BB96-A84B-B3EE-3CD263D5B3A4}"/>
              </a:ext>
            </a:extLst>
          </p:cNvPr>
          <p:cNvSpPr/>
          <p:nvPr/>
        </p:nvSpPr>
        <p:spPr>
          <a:xfrm>
            <a:off x="6721299" y="1040895"/>
            <a:ext cx="1673983" cy="487546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Community Profile</a:t>
            </a:r>
          </a:p>
        </p:txBody>
      </p:sp>
      <p:sp>
        <p:nvSpPr>
          <p:cNvPr id="118" name="Rectangle 117">
            <a:hlinkClick r:id="" action="ppaction://noaction"/>
            <a:extLst>
              <a:ext uri="{FF2B5EF4-FFF2-40B4-BE49-F238E27FC236}">
                <a16:creationId xmlns:a16="http://schemas.microsoft.com/office/drawing/2014/main" id="{998CD17E-7F50-9E42-AFB8-23A2B6E99FFF}"/>
              </a:ext>
            </a:extLst>
          </p:cNvPr>
          <p:cNvSpPr/>
          <p:nvPr/>
        </p:nvSpPr>
        <p:spPr>
          <a:xfrm>
            <a:off x="5559228" y="1040895"/>
            <a:ext cx="1139660" cy="469005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Catalog</a:t>
            </a:r>
          </a:p>
        </p:txBody>
      </p:sp>
      <p:sp>
        <p:nvSpPr>
          <p:cNvPr id="119" name="Rectangle 118">
            <a:hlinkClick r:id="" action="ppaction://noaction"/>
            <a:extLst>
              <a:ext uri="{FF2B5EF4-FFF2-40B4-BE49-F238E27FC236}">
                <a16:creationId xmlns:a16="http://schemas.microsoft.com/office/drawing/2014/main" id="{1A013985-563B-8546-A55E-6DED6A4F8F52}"/>
              </a:ext>
            </a:extLst>
          </p:cNvPr>
          <p:cNvSpPr/>
          <p:nvPr/>
        </p:nvSpPr>
        <p:spPr>
          <a:xfrm>
            <a:off x="407025" y="1524606"/>
            <a:ext cx="1688393" cy="436689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Stewardship Action</a:t>
            </a:r>
          </a:p>
        </p:txBody>
      </p:sp>
      <p:sp>
        <p:nvSpPr>
          <p:cNvPr id="120" name="Rectangle 119">
            <a:hlinkClick r:id="" action="ppaction://noaction"/>
            <a:extLst>
              <a:ext uri="{FF2B5EF4-FFF2-40B4-BE49-F238E27FC236}">
                <a16:creationId xmlns:a16="http://schemas.microsoft.com/office/drawing/2014/main" id="{A87076A8-EEEE-DF44-9CDD-A745DF472641}"/>
              </a:ext>
            </a:extLst>
          </p:cNvPr>
          <p:cNvSpPr/>
          <p:nvPr/>
        </p:nvSpPr>
        <p:spPr>
          <a:xfrm>
            <a:off x="413728" y="1970670"/>
            <a:ext cx="1681690" cy="415559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Information View</a:t>
            </a:r>
          </a:p>
        </p:txBody>
      </p:sp>
      <p:sp>
        <p:nvSpPr>
          <p:cNvPr id="121" name="Rectangle 120">
            <a:hlinkClick r:id="" action="ppaction://noaction"/>
            <a:extLst>
              <a:ext uri="{FF2B5EF4-FFF2-40B4-BE49-F238E27FC236}">
                <a16:creationId xmlns:a16="http://schemas.microsoft.com/office/drawing/2014/main" id="{940C5F78-8F95-E84C-B841-9625E17B6E4B}"/>
              </a:ext>
            </a:extLst>
          </p:cNvPr>
          <p:cNvSpPr/>
          <p:nvPr/>
        </p:nvSpPr>
        <p:spPr>
          <a:xfrm>
            <a:off x="413728" y="2413442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Governance Program</a:t>
            </a:r>
          </a:p>
        </p:txBody>
      </p:sp>
      <p:sp>
        <p:nvSpPr>
          <p:cNvPr id="122" name="Rectangle 121">
            <a:hlinkClick r:id="rId2" action="ppaction://hlinksldjump"/>
            <a:extLst>
              <a:ext uri="{FF2B5EF4-FFF2-40B4-BE49-F238E27FC236}">
                <a16:creationId xmlns:a16="http://schemas.microsoft.com/office/drawing/2014/main" id="{777C937A-8053-8F4B-B5E5-179283FD3AAA}"/>
              </a:ext>
            </a:extLst>
          </p:cNvPr>
          <p:cNvSpPr/>
          <p:nvPr/>
        </p:nvSpPr>
        <p:spPr>
          <a:xfrm>
            <a:off x="413728" y="3301458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Process</a:t>
            </a:r>
          </a:p>
        </p:txBody>
      </p:sp>
      <p:sp>
        <p:nvSpPr>
          <p:cNvPr id="123" name="Rectangle 122">
            <a:hlinkClick r:id="" action="ppaction://noaction"/>
            <a:extLst>
              <a:ext uri="{FF2B5EF4-FFF2-40B4-BE49-F238E27FC236}">
                <a16:creationId xmlns:a16="http://schemas.microsoft.com/office/drawing/2014/main" id="{7B95AE21-42EB-3341-A010-EBA9D6B2D257}"/>
              </a:ext>
            </a:extLst>
          </p:cNvPr>
          <p:cNvSpPr/>
          <p:nvPr/>
        </p:nvSpPr>
        <p:spPr>
          <a:xfrm>
            <a:off x="4455187" y="1040895"/>
            <a:ext cx="1079581" cy="468374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Subject Area</a:t>
            </a:r>
          </a:p>
        </p:txBody>
      </p:sp>
      <p:sp>
        <p:nvSpPr>
          <p:cNvPr id="124" name="Rectangle 123">
            <a:hlinkClick r:id="" action="ppaction://noaction"/>
            <a:extLst>
              <a:ext uri="{FF2B5EF4-FFF2-40B4-BE49-F238E27FC236}">
                <a16:creationId xmlns:a16="http://schemas.microsoft.com/office/drawing/2014/main" id="{5CDC889E-9CD4-A24F-85F2-698AC502E277}"/>
              </a:ext>
            </a:extLst>
          </p:cNvPr>
          <p:cNvSpPr/>
          <p:nvPr/>
        </p:nvSpPr>
        <p:spPr>
          <a:xfrm>
            <a:off x="5186111" y="4210122"/>
            <a:ext cx="1497299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Connected Asset</a:t>
            </a:r>
          </a:p>
        </p:txBody>
      </p:sp>
      <p:sp>
        <p:nvSpPr>
          <p:cNvPr id="125" name="Rectangle 124">
            <a:hlinkClick r:id="" action="ppaction://noaction"/>
            <a:extLst>
              <a:ext uri="{FF2B5EF4-FFF2-40B4-BE49-F238E27FC236}">
                <a16:creationId xmlns:a16="http://schemas.microsoft.com/office/drawing/2014/main" id="{813FB9F0-EE53-4849-9BA8-97BED6DD842A}"/>
              </a:ext>
            </a:extLst>
          </p:cNvPr>
          <p:cNvSpPr/>
          <p:nvPr/>
        </p:nvSpPr>
        <p:spPr>
          <a:xfrm>
            <a:off x="6719991" y="4205220"/>
            <a:ext cx="1686286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Discovery Engine</a:t>
            </a:r>
          </a:p>
        </p:txBody>
      </p:sp>
      <p:sp>
        <p:nvSpPr>
          <p:cNvPr id="126" name="Rectangle 125">
            <a:hlinkClick r:id="rId3" action="ppaction://hlinksldjump"/>
            <a:extLst>
              <a:ext uri="{FF2B5EF4-FFF2-40B4-BE49-F238E27FC236}">
                <a16:creationId xmlns:a16="http://schemas.microsoft.com/office/drawing/2014/main" id="{477EFF0E-A890-4E48-9704-3DF6A39AFA8D}"/>
              </a:ext>
            </a:extLst>
          </p:cNvPr>
          <p:cNvSpPr/>
          <p:nvPr/>
        </p:nvSpPr>
        <p:spPr>
          <a:xfrm>
            <a:off x="413728" y="4216760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Governance Engine</a:t>
            </a:r>
          </a:p>
        </p:txBody>
      </p:sp>
      <p:sp>
        <p:nvSpPr>
          <p:cNvPr id="127" name="Rectangle 126">
            <a:hlinkClick r:id="" action="ppaction://noaction"/>
            <a:extLst>
              <a:ext uri="{FF2B5EF4-FFF2-40B4-BE49-F238E27FC236}">
                <a16:creationId xmlns:a16="http://schemas.microsoft.com/office/drawing/2014/main" id="{60672DC7-61C5-CE43-AA5B-21276DA82180}"/>
              </a:ext>
            </a:extLst>
          </p:cNvPr>
          <p:cNvSpPr/>
          <p:nvPr/>
        </p:nvSpPr>
        <p:spPr>
          <a:xfrm>
            <a:off x="413728" y="3759109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Protection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6056A3F-1214-2748-9CB8-183B6F7C1FAC}"/>
              </a:ext>
            </a:extLst>
          </p:cNvPr>
          <p:cNvSpPr/>
          <p:nvPr/>
        </p:nvSpPr>
        <p:spPr>
          <a:xfrm>
            <a:off x="6723553" y="2572052"/>
            <a:ext cx="1671729" cy="52278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Software Developer</a:t>
            </a:r>
          </a:p>
        </p:txBody>
      </p:sp>
      <p:sp>
        <p:nvSpPr>
          <p:cNvPr id="129" name="Rectangle 128">
            <a:hlinkClick r:id="rId3" action="ppaction://hlinksldjump"/>
            <a:extLst>
              <a:ext uri="{FF2B5EF4-FFF2-40B4-BE49-F238E27FC236}">
                <a16:creationId xmlns:a16="http://schemas.microsoft.com/office/drawing/2014/main" id="{850DA6F9-4B46-474F-A1BF-678E01FA248F}"/>
              </a:ext>
            </a:extLst>
          </p:cNvPr>
          <p:cNvSpPr/>
          <p:nvPr/>
        </p:nvSpPr>
        <p:spPr>
          <a:xfrm>
            <a:off x="3647098" y="4211559"/>
            <a:ext cx="1524199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Platform</a:t>
            </a:r>
          </a:p>
        </p:txBody>
      </p:sp>
      <p:sp>
        <p:nvSpPr>
          <p:cNvPr id="130" name="Rectangle 129">
            <a:hlinkClick r:id="" action="ppaction://noaction"/>
            <a:extLst>
              <a:ext uri="{FF2B5EF4-FFF2-40B4-BE49-F238E27FC236}">
                <a16:creationId xmlns:a16="http://schemas.microsoft.com/office/drawing/2014/main" id="{C12DBEB8-0336-F34A-BB44-94901E0112B6}"/>
              </a:ext>
            </a:extLst>
          </p:cNvPr>
          <p:cNvSpPr/>
          <p:nvPr/>
        </p:nvSpPr>
        <p:spPr>
          <a:xfrm>
            <a:off x="2095418" y="1040895"/>
            <a:ext cx="1167914" cy="47596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Owner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9DFDAEE-06B9-9744-8A37-DD559417190C}"/>
              </a:ext>
            </a:extLst>
          </p:cNvPr>
          <p:cNvSpPr/>
          <p:nvPr/>
        </p:nvSpPr>
        <p:spPr>
          <a:xfrm>
            <a:off x="6725303" y="3125461"/>
            <a:ext cx="1669980" cy="518258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Digital Architecture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CC66AA6-8485-CF46-9F49-4D2AED14B192}"/>
              </a:ext>
            </a:extLst>
          </p:cNvPr>
          <p:cNvSpPr/>
          <p:nvPr/>
        </p:nvSpPr>
        <p:spPr>
          <a:xfrm>
            <a:off x="6729743" y="2041111"/>
            <a:ext cx="1665539" cy="514054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Science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5B852F6-063A-E14B-9B59-A1F0841A4D22}"/>
              </a:ext>
            </a:extLst>
          </p:cNvPr>
          <p:cNvSpPr/>
          <p:nvPr/>
        </p:nvSpPr>
        <p:spPr>
          <a:xfrm>
            <a:off x="6720296" y="3681307"/>
            <a:ext cx="1674986" cy="476251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DevOps</a:t>
            </a:r>
          </a:p>
        </p:txBody>
      </p:sp>
      <p:sp>
        <p:nvSpPr>
          <p:cNvPr id="134" name="Rectangle 133">
            <a:hlinkClick r:id="" action="ppaction://noaction"/>
            <a:extLst>
              <a:ext uri="{FF2B5EF4-FFF2-40B4-BE49-F238E27FC236}">
                <a16:creationId xmlns:a16="http://schemas.microsoft.com/office/drawing/2014/main" id="{59975D84-7CC1-7B44-8FE7-280CAFC20557}"/>
              </a:ext>
            </a:extLst>
          </p:cNvPr>
          <p:cNvSpPr/>
          <p:nvPr/>
        </p:nvSpPr>
        <p:spPr>
          <a:xfrm>
            <a:off x="407024" y="1040895"/>
            <a:ext cx="1663933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Consumer</a:t>
            </a:r>
          </a:p>
        </p:txBody>
      </p:sp>
      <p:sp>
        <p:nvSpPr>
          <p:cNvPr id="135" name="Rectangle 134">
            <a:hlinkClick r:id="rId3" action="ppaction://hlinksldjump"/>
            <a:extLst>
              <a:ext uri="{FF2B5EF4-FFF2-40B4-BE49-F238E27FC236}">
                <a16:creationId xmlns:a16="http://schemas.microsoft.com/office/drawing/2014/main" id="{13C02E57-32FC-B446-BDB4-B6720DD1849E}"/>
              </a:ext>
            </a:extLst>
          </p:cNvPr>
          <p:cNvSpPr/>
          <p:nvPr/>
        </p:nvSpPr>
        <p:spPr>
          <a:xfrm>
            <a:off x="2096053" y="4221257"/>
            <a:ext cx="1531674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Infrastructure</a:t>
            </a:r>
          </a:p>
        </p:txBody>
      </p:sp>
      <p:pic>
        <p:nvPicPr>
          <p:cNvPr id="136" name="Picture 135" descr="Atlas Metadata Areas.png">
            <a:extLst>
              <a:ext uri="{FF2B5EF4-FFF2-40B4-BE49-F238E27FC236}">
                <a16:creationId xmlns:a16="http://schemas.microsoft.com/office/drawing/2014/main" id="{369710D6-5C58-1643-B4CB-DDEDC1BFA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28" y="1559631"/>
            <a:ext cx="4644572" cy="2639091"/>
          </a:xfrm>
          <a:prstGeom prst="rect">
            <a:avLst/>
          </a:prstGeom>
        </p:spPr>
      </p:pic>
      <p:sp>
        <p:nvSpPr>
          <p:cNvPr id="137" name="Rectangle 136">
            <a:hlinkClick r:id="" action="ppaction://noaction"/>
            <a:extLst>
              <a:ext uri="{FF2B5EF4-FFF2-40B4-BE49-F238E27FC236}">
                <a16:creationId xmlns:a16="http://schemas.microsoft.com/office/drawing/2014/main" id="{5EE82C80-DCA8-8C46-8A7F-83B8210DA4C0}"/>
              </a:ext>
            </a:extLst>
          </p:cNvPr>
          <p:cNvSpPr/>
          <p:nvPr/>
        </p:nvSpPr>
        <p:spPr>
          <a:xfrm>
            <a:off x="407025" y="2879185"/>
            <a:ext cx="1688393" cy="390910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Data Privacy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8" name="Rectangle 137">
            <a:hlinkClick r:id="" action="ppaction://noaction"/>
            <a:extLst>
              <a:ext uri="{FF2B5EF4-FFF2-40B4-BE49-F238E27FC236}">
                <a16:creationId xmlns:a16="http://schemas.microsoft.com/office/drawing/2014/main" id="{C8BC3187-E39A-CE42-86C1-9D8615A6E085}"/>
              </a:ext>
            </a:extLst>
          </p:cNvPr>
          <p:cNvSpPr/>
          <p:nvPr/>
        </p:nvSpPr>
        <p:spPr>
          <a:xfrm>
            <a:off x="3291018" y="1040895"/>
            <a:ext cx="1139549" cy="467311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Lineage</a:t>
            </a:r>
          </a:p>
        </p:txBody>
      </p:sp>
    </p:spTree>
    <p:extLst>
      <p:ext uri="{BB962C8B-B14F-4D97-AF65-F5344CB8AC3E}">
        <p14:creationId xmlns:p14="http://schemas.microsoft.com/office/powerpoint/2010/main" val="3090025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EC74695-FC6C-F74D-8428-371C0B751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98" y="3461693"/>
            <a:ext cx="1009734" cy="1009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B33520-649C-7541-A995-0B6DDF34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Realizing open metadata and governance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CC4B37E-B584-C74C-B4EA-086B24BE1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1260909"/>
            <a:ext cx="3741161" cy="3307966"/>
          </a:xfrm>
        </p:spPr>
        <p:txBody>
          <a:bodyPr/>
          <a:lstStyle/>
          <a:p>
            <a:r>
              <a:rPr lang="en-US" dirty="0"/>
              <a:t>Delivering core technology</a:t>
            </a:r>
          </a:p>
          <a:p>
            <a:r>
              <a:rPr lang="en-US" dirty="0"/>
              <a:t>Recruiting vendors</a:t>
            </a:r>
          </a:p>
          <a:p>
            <a:r>
              <a:rPr lang="en-US" dirty="0"/>
              <a:t>Assisting practitioners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A3C5E-E1E5-B845-AC9B-CEA88ABD22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28</a:t>
            </a:fld>
            <a:endParaRPr lang="en-US" sz="1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0FE21-9267-6543-A07E-D7CC1D467CE7}"/>
              </a:ext>
            </a:extLst>
          </p:cNvPr>
          <p:cNvSpPr/>
          <p:nvPr/>
        </p:nvSpPr>
        <p:spPr>
          <a:xfrm>
            <a:off x="5313145" y="1020279"/>
            <a:ext cx="2136809" cy="347472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4D7E271-8190-FC46-9A8B-5F371DA7A433}"/>
              </a:ext>
            </a:extLst>
          </p:cNvPr>
          <p:cNvSpPr/>
          <p:nvPr/>
        </p:nvSpPr>
        <p:spPr>
          <a:xfrm>
            <a:off x="3657599" y="1963567"/>
            <a:ext cx="1443790" cy="903170"/>
          </a:xfrm>
          <a:prstGeom prst="right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Vendors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113B37D-4751-9644-BE48-E18225D1E705}"/>
              </a:ext>
            </a:extLst>
          </p:cNvPr>
          <p:cNvSpPr/>
          <p:nvPr/>
        </p:nvSpPr>
        <p:spPr>
          <a:xfrm>
            <a:off x="3657599" y="3425001"/>
            <a:ext cx="1443790" cy="903170"/>
          </a:xfrm>
          <a:prstGeom prst="right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Practitioners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D39B8F-6B67-4A43-82C6-FDE12EC5F6D1}"/>
              </a:ext>
            </a:extLst>
          </p:cNvPr>
          <p:cNvSpPr/>
          <p:nvPr/>
        </p:nvSpPr>
        <p:spPr>
          <a:xfrm>
            <a:off x="5727031" y="1809549"/>
            <a:ext cx="1318662" cy="702644"/>
          </a:xfrm>
          <a:prstGeom prst="roundRect">
            <a:avLst/>
          </a:prstGeom>
          <a:solidFill>
            <a:srgbClr val="6DCCD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Core Technology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065EE6F-0C84-4243-91B9-E3B9D481E85C}"/>
              </a:ext>
            </a:extLst>
          </p:cNvPr>
          <p:cNvSpPr/>
          <p:nvPr/>
        </p:nvSpPr>
        <p:spPr>
          <a:xfrm>
            <a:off x="5727031" y="2649745"/>
            <a:ext cx="1318662" cy="702644"/>
          </a:xfrm>
          <a:prstGeom prst="roundRect">
            <a:avLst/>
          </a:prstGeom>
          <a:solidFill>
            <a:srgbClr val="6DCCD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Compliance Suite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206426-4A65-3C49-B5EE-AE3F9A59BDC2}"/>
              </a:ext>
            </a:extLst>
          </p:cNvPr>
          <p:cNvSpPr/>
          <p:nvPr/>
        </p:nvSpPr>
        <p:spPr>
          <a:xfrm>
            <a:off x="5722218" y="3488965"/>
            <a:ext cx="1318662" cy="702644"/>
          </a:xfrm>
          <a:prstGeom prst="roundRect">
            <a:avLst/>
          </a:prstGeom>
          <a:solidFill>
            <a:srgbClr val="6DCCD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Best Practices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003A6DF4-7166-4D44-A724-C9BD3FCE0B02}"/>
              </a:ext>
            </a:extLst>
          </p:cNvPr>
          <p:cNvSpPr/>
          <p:nvPr/>
        </p:nvSpPr>
        <p:spPr>
          <a:xfrm>
            <a:off x="7613583" y="1809549"/>
            <a:ext cx="240632" cy="1542840"/>
          </a:xfrm>
          <a:prstGeom prst="rightBrace">
            <a:avLst/>
          </a:prstGeom>
          <a:ln w="57150">
            <a:solidFill>
              <a:srgbClr val="6DCC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FEE1105-619C-E74B-8BBA-525AF0BC188A}"/>
              </a:ext>
            </a:extLst>
          </p:cNvPr>
          <p:cNvSpPr/>
          <p:nvPr/>
        </p:nvSpPr>
        <p:spPr>
          <a:xfrm>
            <a:off x="7613582" y="3488965"/>
            <a:ext cx="240632" cy="791888"/>
          </a:xfrm>
          <a:prstGeom prst="rightBrace">
            <a:avLst/>
          </a:prstGeom>
          <a:ln w="57150">
            <a:solidFill>
              <a:srgbClr val="6DCC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C11C4B-63FA-C348-AC90-1954BA4B9D5E}"/>
              </a:ext>
            </a:extLst>
          </p:cNvPr>
          <p:cNvSpPr txBox="1"/>
          <p:nvPr/>
        </p:nvSpPr>
        <p:spPr>
          <a:xfrm>
            <a:off x="7920227" y="2250583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</a:t>
            </a:r>
          </a:p>
          <a:p>
            <a:r>
              <a:rPr lang="en-US" dirty="0"/>
              <a:t>Egeria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550419-EAA2-0F4C-8AC2-44D5A458DBEA}"/>
              </a:ext>
            </a:extLst>
          </p:cNvPr>
          <p:cNvSpPr txBox="1"/>
          <p:nvPr/>
        </p:nvSpPr>
        <p:spPr>
          <a:xfrm>
            <a:off x="7916096" y="3515577"/>
            <a:ext cx="11592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Governance</a:t>
            </a:r>
          </a:p>
        </p:txBody>
      </p:sp>
      <p:pic>
        <p:nvPicPr>
          <p:cNvPr id="17" name="Picture 2" descr="Image result for ing logo">
            <a:extLst>
              <a:ext uri="{FF2B5EF4-FFF2-40B4-BE49-F238E27FC236}">
                <a16:creationId xmlns:a16="http://schemas.microsoft.com/office/drawing/2014/main" id="{F243D0A5-37BE-3E4A-ACF3-F279716E1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8" y="3143228"/>
            <a:ext cx="1088769" cy="3184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ibm logo">
            <a:extLst>
              <a:ext uri="{FF2B5EF4-FFF2-40B4-BE49-F238E27FC236}">
                <a16:creationId xmlns:a16="http://schemas.microsoft.com/office/drawing/2014/main" id="{DCA55CFE-4AEC-A34E-B2DB-9A7A28597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00" y="3089342"/>
            <a:ext cx="852470" cy="42623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756EF0E-9EDA-CE45-AD44-7126B1286C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161" b="22348"/>
          <a:stretch/>
        </p:blipFill>
        <p:spPr>
          <a:xfrm>
            <a:off x="5779968" y="1134957"/>
            <a:ext cx="1025724" cy="579438"/>
          </a:xfrm>
          <a:prstGeom prst="rect">
            <a:avLst/>
          </a:prstGeom>
        </p:spPr>
      </p:pic>
      <p:sp>
        <p:nvSpPr>
          <p:cNvPr id="5" name="AutoShape 2" descr="Logo">
            <a:hlinkClick r:id="rId6"/>
            <a:extLst>
              <a:ext uri="{FF2B5EF4-FFF2-40B4-BE49-F238E27FC236}">
                <a16:creationId xmlns:a16="http://schemas.microsoft.com/office/drawing/2014/main" id="{081C07C4-C689-8F4C-9B1B-2C18481E5C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E71DBCE-6319-C24A-BCA0-27F3251316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298" y="3777381"/>
            <a:ext cx="836732" cy="288439"/>
          </a:xfrm>
          <a:prstGeom prst="rect">
            <a:avLst/>
          </a:prstGeom>
        </p:spPr>
      </p:pic>
      <p:pic>
        <p:nvPicPr>
          <p:cNvPr id="23" name="Picture 22" descr="Screen Shot 2018-08-17 at 14.46.50.png">
            <a:extLst>
              <a:ext uri="{FF2B5EF4-FFF2-40B4-BE49-F238E27FC236}">
                <a16:creationId xmlns:a16="http://schemas.microsoft.com/office/drawing/2014/main" id="{1EE4C63B-A937-9245-B46D-6541A8F6D9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595" y="1625228"/>
            <a:ext cx="932566" cy="4120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70998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8574-AD4E-E640-942A-12CC291C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wanted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32DF4-2F6B-954B-A225-682BF37B3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Governance practice leaders needed to build out best practices</a:t>
            </a:r>
          </a:p>
          <a:p>
            <a:r>
              <a:rPr lang="en-US" dirty="0"/>
              <a:t>If you buy data technology please encourage your vendors to consume the Egeria technology.</a:t>
            </a:r>
          </a:p>
          <a:p>
            <a:r>
              <a:rPr lang="en-US" dirty="0"/>
              <a:t>Looking for developers:</a:t>
            </a:r>
          </a:p>
          <a:p>
            <a:pPr lvl="1"/>
            <a:r>
              <a:rPr lang="en-US" dirty="0"/>
              <a:t>UI development</a:t>
            </a:r>
          </a:p>
          <a:p>
            <a:pPr lvl="1"/>
            <a:r>
              <a:rPr lang="en-US" dirty="0"/>
              <a:t>Graph repository (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err="1"/>
              <a:t>JanusGraph</a:t>
            </a:r>
            <a:r>
              <a:rPr lang="en-US" dirty="0"/>
              <a:t>/</a:t>
            </a:r>
            <a:r>
              <a:rPr lang="en-US" dirty="0" err="1"/>
              <a:t>TinkerPop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Python clients</a:t>
            </a:r>
          </a:p>
          <a:p>
            <a:r>
              <a:rPr lang="en-US" dirty="0"/>
              <a:t>Join the ODPi to help fund our work</a:t>
            </a:r>
          </a:p>
          <a:p>
            <a:r>
              <a:rPr lang="en-US" dirty="0"/>
              <a:t>Tell everyone about want we do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115F4-12F1-0D44-A35A-8517D305B9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854887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EA2D1-9E40-AD48-914E-0CFE1B17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Data Landscapes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9E4846-77DC-7248-AEBC-C3CEB55BD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965874"/>
            <a:ext cx="4108016" cy="3603001"/>
          </a:xfrm>
        </p:spPr>
        <p:txBody>
          <a:bodyPr/>
          <a:lstStyle/>
          <a:p>
            <a:r>
              <a:rPr lang="en-US" dirty="0"/>
              <a:t>Many enterprises have had 40 years of innovation embedded into their IT Systems.</a:t>
            </a:r>
          </a:p>
          <a:p>
            <a:r>
              <a:rPr lang="en-US" dirty="0"/>
              <a:t>Data Science projects spend a lot of time finding and validating data.</a:t>
            </a:r>
          </a:p>
          <a:p>
            <a:r>
              <a:rPr lang="en-US" dirty="0"/>
              <a:t>There is often a delay moving real-time analytics from POC into production.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D8C688-C922-F94C-B009-DB2C48DEE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</a:t>
            </a:fld>
            <a:endParaRPr lang="en-US" sz="1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39ED8-EBA8-4645-9A61-B7E57423B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16" y="567022"/>
            <a:ext cx="4317584" cy="3700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6041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7" name="Group 2"/>
          <p:cNvGrpSpPr>
            <a:grpSpLocks/>
          </p:cNvGrpSpPr>
          <p:nvPr/>
        </p:nvGrpSpPr>
        <p:grpSpPr bwMode="auto">
          <a:xfrm>
            <a:off x="838210" y="1078706"/>
            <a:ext cx="7561263" cy="3053800"/>
            <a:chOff x="573" y="1189"/>
            <a:chExt cx="4718" cy="2201"/>
          </a:xfrm>
        </p:grpSpPr>
        <p:sp>
          <p:nvSpPr>
            <p:cNvPr id="19458" name="AutoShape 3"/>
            <p:cNvSpPr>
              <a:spLocks noChangeAspect="1" noChangeArrowheads="1" noTextEdit="1"/>
            </p:cNvSpPr>
            <p:nvPr/>
          </p:nvSpPr>
          <p:spPr bwMode="auto">
            <a:xfrm>
              <a:off x="573" y="1189"/>
              <a:ext cx="4718" cy="1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59" name="Freeform 4"/>
            <p:cNvSpPr>
              <a:spLocks/>
            </p:cNvSpPr>
            <p:nvPr/>
          </p:nvSpPr>
          <p:spPr bwMode="auto">
            <a:xfrm>
              <a:off x="3409" y="1712"/>
              <a:ext cx="777" cy="965"/>
            </a:xfrm>
            <a:custGeom>
              <a:avLst/>
              <a:gdLst>
                <a:gd name="T0" fmla="*/ 1 w 1554"/>
                <a:gd name="T1" fmla="*/ 0 h 2894"/>
                <a:gd name="T2" fmla="*/ 1 w 1554"/>
                <a:gd name="T3" fmla="*/ 0 h 2894"/>
                <a:gd name="T4" fmla="*/ 1 w 1554"/>
                <a:gd name="T5" fmla="*/ 0 h 2894"/>
                <a:gd name="T6" fmla="*/ 1 w 1554"/>
                <a:gd name="T7" fmla="*/ 0 h 2894"/>
                <a:gd name="T8" fmla="*/ 1 w 1554"/>
                <a:gd name="T9" fmla="*/ 0 h 2894"/>
                <a:gd name="T10" fmla="*/ 1 w 1554"/>
                <a:gd name="T11" fmla="*/ 0 h 2894"/>
                <a:gd name="T12" fmla="*/ 1 w 1554"/>
                <a:gd name="T13" fmla="*/ 0 h 2894"/>
                <a:gd name="T14" fmla="*/ 1 w 1554"/>
                <a:gd name="T15" fmla="*/ 0 h 2894"/>
                <a:gd name="T16" fmla="*/ 1 w 1554"/>
                <a:gd name="T17" fmla="*/ 0 h 2894"/>
                <a:gd name="T18" fmla="*/ 1 w 1554"/>
                <a:gd name="T19" fmla="*/ 0 h 2894"/>
                <a:gd name="T20" fmla="*/ 1 w 1554"/>
                <a:gd name="T21" fmla="*/ 0 h 2894"/>
                <a:gd name="T22" fmla="*/ 1 w 1554"/>
                <a:gd name="T23" fmla="*/ 0 h 2894"/>
                <a:gd name="T24" fmla="*/ 1 w 1554"/>
                <a:gd name="T25" fmla="*/ 0 h 2894"/>
                <a:gd name="T26" fmla="*/ 1 w 1554"/>
                <a:gd name="T27" fmla="*/ 0 h 2894"/>
                <a:gd name="T28" fmla="*/ 1 w 1554"/>
                <a:gd name="T29" fmla="*/ 0 h 2894"/>
                <a:gd name="T30" fmla="*/ 1 w 1554"/>
                <a:gd name="T31" fmla="*/ 0 h 2894"/>
                <a:gd name="T32" fmla="*/ 1 w 1554"/>
                <a:gd name="T33" fmla="*/ 0 h 2894"/>
                <a:gd name="T34" fmla="*/ 1 w 1554"/>
                <a:gd name="T35" fmla="*/ 0 h 2894"/>
                <a:gd name="T36" fmla="*/ 1 w 1554"/>
                <a:gd name="T37" fmla="*/ 0 h 2894"/>
                <a:gd name="T38" fmla="*/ 1 w 1554"/>
                <a:gd name="T39" fmla="*/ 0 h 2894"/>
                <a:gd name="T40" fmla="*/ 1 w 1554"/>
                <a:gd name="T41" fmla="*/ 0 h 2894"/>
                <a:gd name="T42" fmla="*/ 1 w 1554"/>
                <a:gd name="T43" fmla="*/ 0 h 2894"/>
                <a:gd name="T44" fmla="*/ 1 w 1554"/>
                <a:gd name="T45" fmla="*/ 0 h 2894"/>
                <a:gd name="T46" fmla="*/ 1 w 1554"/>
                <a:gd name="T47" fmla="*/ 0 h 2894"/>
                <a:gd name="T48" fmla="*/ 1 w 1554"/>
                <a:gd name="T49" fmla="*/ 0 h 2894"/>
                <a:gd name="T50" fmla="*/ 1 w 1554"/>
                <a:gd name="T51" fmla="*/ 0 h 2894"/>
                <a:gd name="T52" fmla="*/ 1 w 1554"/>
                <a:gd name="T53" fmla="*/ 0 h 2894"/>
                <a:gd name="T54" fmla="*/ 1 w 1554"/>
                <a:gd name="T55" fmla="*/ 0 h 2894"/>
                <a:gd name="T56" fmla="*/ 1 w 1554"/>
                <a:gd name="T57" fmla="*/ 0 h 2894"/>
                <a:gd name="T58" fmla="*/ 1 w 1554"/>
                <a:gd name="T59" fmla="*/ 0 h 2894"/>
                <a:gd name="T60" fmla="*/ 1 w 1554"/>
                <a:gd name="T61" fmla="*/ 0 h 2894"/>
                <a:gd name="T62" fmla="*/ 1 w 1554"/>
                <a:gd name="T63" fmla="*/ 0 h 2894"/>
                <a:gd name="T64" fmla="*/ 1 w 1554"/>
                <a:gd name="T65" fmla="*/ 0 h 2894"/>
                <a:gd name="T66" fmla="*/ 0 w 1554"/>
                <a:gd name="T67" fmla="*/ 0 h 2894"/>
                <a:gd name="T68" fmla="*/ 1 w 1554"/>
                <a:gd name="T69" fmla="*/ 0 h 2894"/>
                <a:gd name="T70" fmla="*/ 1 w 1554"/>
                <a:gd name="T71" fmla="*/ 0 h 289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554"/>
                <a:gd name="T109" fmla="*/ 0 h 2894"/>
                <a:gd name="T110" fmla="*/ 1554 w 1554"/>
                <a:gd name="T111" fmla="*/ 2894 h 289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554" h="2894">
                  <a:moveTo>
                    <a:pt x="1486" y="2887"/>
                  </a:moveTo>
                  <a:lnTo>
                    <a:pt x="1515" y="2876"/>
                  </a:lnTo>
                  <a:lnTo>
                    <a:pt x="1535" y="2838"/>
                  </a:lnTo>
                  <a:lnTo>
                    <a:pt x="1554" y="2707"/>
                  </a:lnTo>
                  <a:lnTo>
                    <a:pt x="1554" y="2665"/>
                  </a:lnTo>
                  <a:lnTo>
                    <a:pt x="1553" y="2618"/>
                  </a:lnTo>
                  <a:lnTo>
                    <a:pt x="1547" y="2519"/>
                  </a:lnTo>
                  <a:lnTo>
                    <a:pt x="1517" y="2295"/>
                  </a:lnTo>
                  <a:lnTo>
                    <a:pt x="1424" y="1841"/>
                  </a:lnTo>
                  <a:lnTo>
                    <a:pt x="1323" y="1529"/>
                  </a:lnTo>
                  <a:lnTo>
                    <a:pt x="1284" y="1492"/>
                  </a:lnTo>
                  <a:lnTo>
                    <a:pt x="1237" y="1467"/>
                  </a:lnTo>
                  <a:lnTo>
                    <a:pt x="1028" y="1373"/>
                  </a:lnTo>
                  <a:lnTo>
                    <a:pt x="976" y="1323"/>
                  </a:lnTo>
                  <a:lnTo>
                    <a:pt x="939" y="1245"/>
                  </a:lnTo>
                  <a:lnTo>
                    <a:pt x="923" y="1193"/>
                  </a:lnTo>
                  <a:lnTo>
                    <a:pt x="924" y="1170"/>
                  </a:lnTo>
                  <a:lnTo>
                    <a:pt x="933" y="1137"/>
                  </a:lnTo>
                  <a:lnTo>
                    <a:pt x="1020" y="953"/>
                  </a:lnTo>
                  <a:lnTo>
                    <a:pt x="1055" y="848"/>
                  </a:lnTo>
                  <a:lnTo>
                    <a:pt x="1071" y="786"/>
                  </a:lnTo>
                  <a:lnTo>
                    <a:pt x="1077" y="739"/>
                  </a:lnTo>
                  <a:lnTo>
                    <a:pt x="1077" y="702"/>
                  </a:lnTo>
                  <a:lnTo>
                    <a:pt x="1077" y="677"/>
                  </a:lnTo>
                  <a:lnTo>
                    <a:pt x="1076" y="647"/>
                  </a:lnTo>
                  <a:lnTo>
                    <a:pt x="1067" y="507"/>
                  </a:lnTo>
                  <a:lnTo>
                    <a:pt x="1035" y="280"/>
                  </a:lnTo>
                  <a:lnTo>
                    <a:pt x="941" y="128"/>
                  </a:lnTo>
                  <a:lnTo>
                    <a:pt x="830" y="4"/>
                  </a:lnTo>
                  <a:lnTo>
                    <a:pt x="814" y="0"/>
                  </a:lnTo>
                  <a:lnTo>
                    <a:pt x="792" y="0"/>
                  </a:lnTo>
                  <a:lnTo>
                    <a:pt x="749" y="16"/>
                  </a:lnTo>
                  <a:lnTo>
                    <a:pt x="723" y="39"/>
                  </a:lnTo>
                  <a:lnTo>
                    <a:pt x="720" y="48"/>
                  </a:lnTo>
                  <a:lnTo>
                    <a:pt x="729" y="58"/>
                  </a:lnTo>
                  <a:lnTo>
                    <a:pt x="700" y="23"/>
                  </a:lnTo>
                  <a:lnTo>
                    <a:pt x="664" y="6"/>
                  </a:lnTo>
                  <a:lnTo>
                    <a:pt x="646" y="3"/>
                  </a:lnTo>
                  <a:lnTo>
                    <a:pt x="630" y="13"/>
                  </a:lnTo>
                  <a:lnTo>
                    <a:pt x="543" y="110"/>
                  </a:lnTo>
                  <a:lnTo>
                    <a:pt x="462" y="224"/>
                  </a:lnTo>
                  <a:lnTo>
                    <a:pt x="452" y="417"/>
                  </a:lnTo>
                  <a:lnTo>
                    <a:pt x="452" y="540"/>
                  </a:lnTo>
                  <a:lnTo>
                    <a:pt x="448" y="621"/>
                  </a:lnTo>
                  <a:lnTo>
                    <a:pt x="432" y="660"/>
                  </a:lnTo>
                  <a:lnTo>
                    <a:pt x="418" y="703"/>
                  </a:lnTo>
                  <a:lnTo>
                    <a:pt x="418" y="728"/>
                  </a:lnTo>
                  <a:lnTo>
                    <a:pt x="416" y="750"/>
                  </a:lnTo>
                  <a:lnTo>
                    <a:pt x="416" y="773"/>
                  </a:lnTo>
                  <a:lnTo>
                    <a:pt x="416" y="806"/>
                  </a:lnTo>
                  <a:lnTo>
                    <a:pt x="452" y="875"/>
                  </a:lnTo>
                  <a:lnTo>
                    <a:pt x="489" y="946"/>
                  </a:lnTo>
                  <a:lnTo>
                    <a:pt x="538" y="1069"/>
                  </a:lnTo>
                  <a:lnTo>
                    <a:pt x="553" y="1132"/>
                  </a:lnTo>
                  <a:lnTo>
                    <a:pt x="550" y="1163"/>
                  </a:lnTo>
                  <a:lnTo>
                    <a:pt x="552" y="1187"/>
                  </a:lnTo>
                  <a:lnTo>
                    <a:pt x="553" y="1225"/>
                  </a:lnTo>
                  <a:lnTo>
                    <a:pt x="547" y="1259"/>
                  </a:lnTo>
                  <a:lnTo>
                    <a:pt x="530" y="1285"/>
                  </a:lnTo>
                  <a:lnTo>
                    <a:pt x="478" y="1330"/>
                  </a:lnTo>
                  <a:lnTo>
                    <a:pt x="423" y="1372"/>
                  </a:lnTo>
                  <a:lnTo>
                    <a:pt x="327" y="1375"/>
                  </a:lnTo>
                  <a:lnTo>
                    <a:pt x="211" y="1398"/>
                  </a:lnTo>
                  <a:lnTo>
                    <a:pt x="90" y="1490"/>
                  </a:lnTo>
                  <a:lnTo>
                    <a:pt x="56" y="1622"/>
                  </a:lnTo>
                  <a:lnTo>
                    <a:pt x="33" y="1763"/>
                  </a:lnTo>
                  <a:lnTo>
                    <a:pt x="4" y="2369"/>
                  </a:lnTo>
                  <a:lnTo>
                    <a:pt x="0" y="2852"/>
                  </a:lnTo>
                  <a:lnTo>
                    <a:pt x="471" y="2886"/>
                  </a:lnTo>
                  <a:lnTo>
                    <a:pt x="948" y="2894"/>
                  </a:lnTo>
                  <a:lnTo>
                    <a:pt x="1213" y="2894"/>
                  </a:lnTo>
                  <a:lnTo>
                    <a:pt x="1486" y="2887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0" name="Freeform 5"/>
            <p:cNvSpPr>
              <a:spLocks/>
            </p:cNvSpPr>
            <p:nvPr/>
          </p:nvSpPr>
          <p:spPr bwMode="auto">
            <a:xfrm>
              <a:off x="4205" y="1742"/>
              <a:ext cx="789" cy="940"/>
            </a:xfrm>
            <a:custGeom>
              <a:avLst/>
              <a:gdLst>
                <a:gd name="T0" fmla="*/ 1 w 1577"/>
                <a:gd name="T1" fmla="*/ 0 h 2821"/>
                <a:gd name="T2" fmla="*/ 0 w 1577"/>
                <a:gd name="T3" fmla="*/ 0 h 2821"/>
                <a:gd name="T4" fmla="*/ 1 w 1577"/>
                <a:gd name="T5" fmla="*/ 0 h 2821"/>
                <a:gd name="T6" fmla="*/ 1 w 1577"/>
                <a:gd name="T7" fmla="*/ 0 h 2821"/>
                <a:gd name="T8" fmla="*/ 1 w 1577"/>
                <a:gd name="T9" fmla="*/ 0 h 2821"/>
                <a:gd name="T10" fmla="*/ 1 w 1577"/>
                <a:gd name="T11" fmla="*/ 0 h 2821"/>
                <a:gd name="T12" fmla="*/ 1 w 1577"/>
                <a:gd name="T13" fmla="*/ 0 h 2821"/>
                <a:gd name="T14" fmla="*/ 1 w 1577"/>
                <a:gd name="T15" fmla="*/ 0 h 2821"/>
                <a:gd name="T16" fmla="*/ 1 w 1577"/>
                <a:gd name="T17" fmla="*/ 0 h 2821"/>
                <a:gd name="T18" fmla="*/ 1 w 1577"/>
                <a:gd name="T19" fmla="*/ 0 h 2821"/>
                <a:gd name="T20" fmla="*/ 1 w 1577"/>
                <a:gd name="T21" fmla="*/ 0 h 2821"/>
                <a:gd name="T22" fmla="*/ 1 w 1577"/>
                <a:gd name="T23" fmla="*/ 0 h 2821"/>
                <a:gd name="T24" fmla="*/ 1 w 1577"/>
                <a:gd name="T25" fmla="*/ 0 h 2821"/>
                <a:gd name="T26" fmla="*/ 1 w 1577"/>
                <a:gd name="T27" fmla="*/ 0 h 2821"/>
                <a:gd name="T28" fmla="*/ 1 w 1577"/>
                <a:gd name="T29" fmla="*/ 0 h 2821"/>
                <a:gd name="T30" fmla="*/ 1 w 1577"/>
                <a:gd name="T31" fmla="*/ 0 h 2821"/>
                <a:gd name="T32" fmla="*/ 1 w 1577"/>
                <a:gd name="T33" fmla="*/ 0 h 2821"/>
                <a:gd name="T34" fmla="*/ 1 w 1577"/>
                <a:gd name="T35" fmla="*/ 0 h 2821"/>
                <a:gd name="T36" fmla="*/ 1 w 1577"/>
                <a:gd name="T37" fmla="*/ 0 h 2821"/>
                <a:gd name="T38" fmla="*/ 1 w 1577"/>
                <a:gd name="T39" fmla="*/ 0 h 2821"/>
                <a:gd name="T40" fmla="*/ 1 w 1577"/>
                <a:gd name="T41" fmla="*/ 0 h 2821"/>
                <a:gd name="T42" fmla="*/ 1 w 1577"/>
                <a:gd name="T43" fmla="*/ 0 h 2821"/>
                <a:gd name="T44" fmla="*/ 1 w 1577"/>
                <a:gd name="T45" fmla="*/ 0 h 2821"/>
                <a:gd name="T46" fmla="*/ 1 w 1577"/>
                <a:gd name="T47" fmla="*/ 0 h 2821"/>
                <a:gd name="T48" fmla="*/ 1 w 1577"/>
                <a:gd name="T49" fmla="*/ 0 h 2821"/>
                <a:gd name="T50" fmla="*/ 1 w 1577"/>
                <a:gd name="T51" fmla="*/ 0 h 2821"/>
                <a:gd name="T52" fmla="*/ 1 w 1577"/>
                <a:gd name="T53" fmla="*/ 0 h 2821"/>
                <a:gd name="T54" fmla="*/ 1 w 1577"/>
                <a:gd name="T55" fmla="*/ 0 h 2821"/>
                <a:gd name="T56" fmla="*/ 1 w 1577"/>
                <a:gd name="T57" fmla="*/ 0 h 2821"/>
                <a:gd name="T58" fmla="*/ 1 w 1577"/>
                <a:gd name="T59" fmla="*/ 0 h 2821"/>
                <a:gd name="T60" fmla="*/ 1 w 1577"/>
                <a:gd name="T61" fmla="*/ 0 h 2821"/>
                <a:gd name="T62" fmla="*/ 1 w 1577"/>
                <a:gd name="T63" fmla="*/ 0 h 2821"/>
                <a:gd name="T64" fmla="*/ 1 w 1577"/>
                <a:gd name="T65" fmla="*/ 0 h 2821"/>
                <a:gd name="T66" fmla="*/ 1 w 1577"/>
                <a:gd name="T67" fmla="*/ 0 h 282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77"/>
                <a:gd name="T103" fmla="*/ 0 h 2821"/>
                <a:gd name="T104" fmla="*/ 1577 w 1577"/>
                <a:gd name="T105" fmla="*/ 2821 h 282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77" h="2821">
                  <a:moveTo>
                    <a:pt x="31" y="2790"/>
                  </a:moveTo>
                  <a:lnTo>
                    <a:pt x="17" y="2757"/>
                  </a:lnTo>
                  <a:lnTo>
                    <a:pt x="7" y="2669"/>
                  </a:lnTo>
                  <a:lnTo>
                    <a:pt x="0" y="2396"/>
                  </a:lnTo>
                  <a:lnTo>
                    <a:pt x="14" y="1941"/>
                  </a:lnTo>
                  <a:lnTo>
                    <a:pt x="31" y="1831"/>
                  </a:lnTo>
                  <a:lnTo>
                    <a:pt x="60" y="1732"/>
                  </a:lnTo>
                  <a:lnTo>
                    <a:pt x="188" y="1521"/>
                  </a:lnTo>
                  <a:lnTo>
                    <a:pt x="260" y="1485"/>
                  </a:lnTo>
                  <a:lnTo>
                    <a:pt x="300" y="1463"/>
                  </a:lnTo>
                  <a:lnTo>
                    <a:pt x="319" y="1434"/>
                  </a:lnTo>
                  <a:lnTo>
                    <a:pt x="310" y="1405"/>
                  </a:lnTo>
                  <a:lnTo>
                    <a:pt x="291" y="1371"/>
                  </a:lnTo>
                  <a:lnTo>
                    <a:pt x="261" y="1306"/>
                  </a:lnTo>
                  <a:lnTo>
                    <a:pt x="261" y="1278"/>
                  </a:lnTo>
                  <a:lnTo>
                    <a:pt x="267" y="1246"/>
                  </a:lnTo>
                  <a:lnTo>
                    <a:pt x="288" y="1174"/>
                  </a:lnTo>
                  <a:lnTo>
                    <a:pt x="327" y="1041"/>
                  </a:lnTo>
                  <a:lnTo>
                    <a:pt x="331" y="894"/>
                  </a:lnTo>
                  <a:lnTo>
                    <a:pt x="331" y="855"/>
                  </a:lnTo>
                  <a:lnTo>
                    <a:pt x="331" y="835"/>
                  </a:lnTo>
                  <a:lnTo>
                    <a:pt x="330" y="813"/>
                  </a:lnTo>
                  <a:lnTo>
                    <a:pt x="327" y="745"/>
                  </a:lnTo>
                  <a:lnTo>
                    <a:pt x="305" y="612"/>
                  </a:lnTo>
                  <a:lnTo>
                    <a:pt x="294" y="542"/>
                  </a:lnTo>
                  <a:lnTo>
                    <a:pt x="291" y="510"/>
                  </a:lnTo>
                  <a:lnTo>
                    <a:pt x="290" y="482"/>
                  </a:lnTo>
                  <a:lnTo>
                    <a:pt x="319" y="329"/>
                  </a:lnTo>
                  <a:lnTo>
                    <a:pt x="372" y="185"/>
                  </a:lnTo>
                  <a:lnTo>
                    <a:pt x="455" y="74"/>
                  </a:lnTo>
                  <a:lnTo>
                    <a:pt x="508" y="25"/>
                  </a:lnTo>
                  <a:lnTo>
                    <a:pt x="556" y="0"/>
                  </a:lnTo>
                  <a:lnTo>
                    <a:pt x="584" y="10"/>
                  </a:lnTo>
                  <a:lnTo>
                    <a:pt x="614" y="29"/>
                  </a:lnTo>
                  <a:lnTo>
                    <a:pt x="696" y="75"/>
                  </a:lnTo>
                  <a:lnTo>
                    <a:pt x="725" y="64"/>
                  </a:lnTo>
                  <a:lnTo>
                    <a:pt x="756" y="55"/>
                  </a:lnTo>
                  <a:lnTo>
                    <a:pt x="801" y="87"/>
                  </a:lnTo>
                  <a:lnTo>
                    <a:pt x="852" y="144"/>
                  </a:lnTo>
                  <a:lnTo>
                    <a:pt x="931" y="274"/>
                  </a:lnTo>
                  <a:lnTo>
                    <a:pt x="979" y="420"/>
                  </a:lnTo>
                  <a:lnTo>
                    <a:pt x="1015" y="581"/>
                  </a:lnTo>
                  <a:lnTo>
                    <a:pt x="1058" y="900"/>
                  </a:lnTo>
                  <a:lnTo>
                    <a:pt x="1065" y="1150"/>
                  </a:lnTo>
                  <a:lnTo>
                    <a:pt x="1070" y="1236"/>
                  </a:lnTo>
                  <a:lnTo>
                    <a:pt x="1072" y="1284"/>
                  </a:lnTo>
                  <a:lnTo>
                    <a:pt x="1072" y="1306"/>
                  </a:lnTo>
                  <a:lnTo>
                    <a:pt x="1071" y="1326"/>
                  </a:lnTo>
                  <a:lnTo>
                    <a:pt x="1064" y="1358"/>
                  </a:lnTo>
                  <a:lnTo>
                    <a:pt x="1058" y="1392"/>
                  </a:lnTo>
                  <a:lnTo>
                    <a:pt x="1073" y="1423"/>
                  </a:lnTo>
                  <a:lnTo>
                    <a:pt x="1103" y="1454"/>
                  </a:lnTo>
                  <a:lnTo>
                    <a:pt x="1163" y="1501"/>
                  </a:lnTo>
                  <a:lnTo>
                    <a:pt x="1307" y="1616"/>
                  </a:lnTo>
                  <a:lnTo>
                    <a:pt x="1563" y="2106"/>
                  </a:lnTo>
                  <a:lnTo>
                    <a:pt x="1571" y="2210"/>
                  </a:lnTo>
                  <a:lnTo>
                    <a:pt x="1564" y="2226"/>
                  </a:lnTo>
                  <a:lnTo>
                    <a:pt x="1563" y="2256"/>
                  </a:lnTo>
                  <a:lnTo>
                    <a:pt x="1563" y="2281"/>
                  </a:lnTo>
                  <a:lnTo>
                    <a:pt x="1563" y="2315"/>
                  </a:lnTo>
                  <a:lnTo>
                    <a:pt x="1574" y="2617"/>
                  </a:lnTo>
                  <a:lnTo>
                    <a:pt x="1577" y="2751"/>
                  </a:lnTo>
                  <a:lnTo>
                    <a:pt x="1577" y="2775"/>
                  </a:lnTo>
                  <a:lnTo>
                    <a:pt x="1576" y="2793"/>
                  </a:lnTo>
                  <a:lnTo>
                    <a:pt x="1570" y="2809"/>
                  </a:lnTo>
                  <a:lnTo>
                    <a:pt x="763" y="2821"/>
                  </a:lnTo>
                  <a:lnTo>
                    <a:pt x="366" y="2816"/>
                  </a:lnTo>
                  <a:lnTo>
                    <a:pt x="31" y="2790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1" name="Freeform 6"/>
            <p:cNvSpPr>
              <a:spLocks/>
            </p:cNvSpPr>
            <p:nvPr/>
          </p:nvSpPr>
          <p:spPr bwMode="auto">
            <a:xfrm>
              <a:off x="3800" y="1869"/>
              <a:ext cx="946" cy="925"/>
            </a:xfrm>
            <a:custGeom>
              <a:avLst/>
              <a:gdLst>
                <a:gd name="T0" fmla="*/ 0 w 1891"/>
                <a:gd name="T1" fmla="*/ 0 h 2775"/>
                <a:gd name="T2" fmla="*/ 1 w 1891"/>
                <a:gd name="T3" fmla="*/ 0 h 2775"/>
                <a:gd name="T4" fmla="*/ 1 w 1891"/>
                <a:gd name="T5" fmla="*/ 0 h 2775"/>
                <a:gd name="T6" fmla="*/ 1 w 1891"/>
                <a:gd name="T7" fmla="*/ 0 h 2775"/>
                <a:gd name="T8" fmla="*/ 1 w 1891"/>
                <a:gd name="T9" fmla="*/ 0 h 2775"/>
                <a:gd name="T10" fmla="*/ 1 w 1891"/>
                <a:gd name="T11" fmla="*/ 0 h 2775"/>
                <a:gd name="T12" fmla="*/ 1 w 1891"/>
                <a:gd name="T13" fmla="*/ 0 h 2775"/>
                <a:gd name="T14" fmla="*/ 1 w 1891"/>
                <a:gd name="T15" fmla="*/ 0 h 2775"/>
                <a:gd name="T16" fmla="*/ 1 w 1891"/>
                <a:gd name="T17" fmla="*/ 0 h 2775"/>
                <a:gd name="T18" fmla="*/ 1 w 1891"/>
                <a:gd name="T19" fmla="*/ 0 h 2775"/>
                <a:gd name="T20" fmla="*/ 1 w 1891"/>
                <a:gd name="T21" fmla="*/ 0 h 2775"/>
                <a:gd name="T22" fmla="*/ 1 w 1891"/>
                <a:gd name="T23" fmla="*/ 0 h 2775"/>
                <a:gd name="T24" fmla="*/ 1 w 1891"/>
                <a:gd name="T25" fmla="*/ 0 h 2775"/>
                <a:gd name="T26" fmla="*/ 1 w 1891"/>
                <a:gd name="T27" fmla="*/ 0 h 2775"/>
                <a:gd name="T28" fmla="*/ 1 w 1891"/>
                <a:gd name="T29" fmla="*/ 0 h 2775"/>
                <a:gd name="T30" fmla="*/ 1 w 1891"/>
                <a:gd name="T31" fmla="*/ 0 h 2775"/>
                <a:gd name="T32" fmla="*/ 1 w 1891"/>
                <a:gd name="T33" fmla="*/ 0 h 2775"/>
                <a:gd name="T34" fmla="*/ 1 w 1891"/>
                <a:gd name="T35" fmla="*/ 0 h 2775"/>
                <a:gd name="T36" fmla="*/ 1 w 1891"/>
                <a:gd name="T37" fmla="*/ 0 h 2775"/>
                <a:gd name="T38" fmla="*/ 1 w 1891"/>
                <a:gd name="T39" fmla="*/ 0 h 2775"/>
                <a:gd name="T40" fmla="*/ 1 w 1891"/>
                <a:gd name="T41" fmla="*/ 0 h 2775"/>
                <a:gd name="T42" fmla="*/ 1 w 1891"/>
                <a:gd name="T43" fmla="*/ 0 h 2775"/>
                <a:gd name="T44" fmla="*/ 1 w 1891"/>
                <a:gd name="T45" fmla="*/ 0 h 2775"/>
                <a:gd name="T46" fmla="*/ 1 w 1891"/>
                <a:gd name="T47" fmla="*/ 0 h 2775"/>
                <a:gd name="T48" fmla="*/ 1 w 1891"/>
                <a:gd name="T49" fmla="*/ 0 h 2775"/>
                <a:gd name="T50" fmla="*/ 1 w 1891"/>
                <a:gd name="T51" fmla="*/ 0 h 2775"/>
                <a:gd name="T52" fmla="*/ 1 w 1891"/>
                <a:gd name="T53" fmla="*/ 0 h 2775"/>
                <a:gd name="T54" fmla="*/ 1 w 1891"/>
                <a:gd name="T55" fmla="*/ 0 h 2775"/>
                <a:gd name="T56" fmla="*/ 1 w 1891"/>
                <a:gd name="T57" fmla="*/ 0 h 2775"/>
                <a:gd name="T58" fmla="*/ 1 w 1891"/>
                <a:gd name="T59" fmla="*/ 0 h 2775"/>
                <a:gd name="T60" fmla="*/ 1 w 1891"/>
                <a:gd name="T61" fmla="*/ 0 h 2775"/>
                <a:gd name="T62" fmla="*/ 1 w 1891"/>
                <a:gd name="T63" fmla="*/ 0 h 2775"/>
                <a:gd name="T64" fmla="*/ 1 w 1891"/>
                <a:gd name="T65" fmla="*/ 0 h 2775"/>
                <a:gd name="T66" fmla="*/ 1 w 1891"/>
                <a:gd name="T67" fmla="*/ 0 h 2775"/>
                <a:gd name="T68" fmla="*/ 1 w 1891"/>
                <a:gd name="T69" fmla="*/ 0 h 2775"/>
                <a:gd name="T70" fmla="*/ 1 w 1891"/>
                <a:gd name="T71" fmla="*/ 0 h 2775"/>
                <a:gd name="T72" fmla="*/ 1 w 1891"/>
                <a:gd name="T73" fmla="*/ 0 h 2775"/>
                <a:gd name="T74" fmla="*/ 0 w 1891"/>
                <a:gd name="T75" fmla="*/ 0 h 277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891"/>
                <a:gd name="T115" fmla="*/ 0 h 2775"/>
                <a:gd name="T116" fmla="*/ 1891 w 1891"/>
                <a:gd name="T117" fmla="*/ 2775 h 2775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891" h="2775">
                  <a:moveTo>
                    <a:pt x="0" y="2723"/>
                  </a:moveTo>
                  <a:lnTo>
                    <a:pt x="86" y="1843"/>
                  </a:lnTo>
                  <a:lnTo>
                    <a:pt x="136" y="1713"/>
                  </a:lnTo>
                  <a:lnTo>
                    <a:pt x="212" y="1528"/>
                  </a:lnTo>
                  <a:lnTo>
                    <a:pt x="301" y="1508"/>
                  </a:lnTo>
                  <a:lnTo>
                    <a:pt x="477" y="1473"/>
                  </a:lnTo>
                  <a:lnTo>
                    <a:pt x="562" y="1426"/>
                  </a:lnTo>
                  <a:lnTo>
                    <a:pt x="633" y="1368"/>
                  </a:lnTo>
                  <a:lnTo>
                    <a:pt x="660" y="1209"/>
                  </a:lnTo>
                  <a:lnTo>
                    <a:pt x="575" y="997"/>
                  </a:lnTo>
                  <a:lnTo>
                    <a:pt x="519" y="978"/>
                  </a:lnTo>
                  <a:lnTo>
                    <a:pt x="468" y="748"/>
                  </a:lnTo>
                  <a:lnTo>
                    <a:pt x="503" y="689"/>
                  </a:lnTo>
                  <a:lnTo>
                    <a:pt x="487" y="462"/>
                  </a:lnTo>
                  <a:lnTo>
                    <a:pt x="493" y="249"/>
                  </a:lnTo>
                  <a:lnTo>
                    <a:pt x="554" y="165"/>
                  </a:lnTo>
                  <a:lnTo>
                    <a:pt x="679" y="21"/>
                  </a:lnTo>
                  <a:lnTo>
                    <a:pt x="779" y="0"/>
                  </a:lnTo>
                  <a:lnTo>
                    <a:pt x="910" y="0"/>
                  </a:lnTo>
                  <a:lnTo>
                    <a:pt x="1012" y="58"/>
                  </a:lnTo>
                  <a:lnTo>
                    <a:pt x="1097" y="165"/>
                  </a:lnTo>
                  <a:lnTo>
                    <a:pt x="1154" y="341"/>
                  </a:lnTo>
                  <a:lnTo>
                    <a:pt x="1167" y="496"/>
                  </a:lnTo>
                  <a:lnTo>
                    <a:pt x="1167" y="629"/>
                  </a:lnTo>
                  <a:lnTo>
                    <a:pt x="1220" y="652"/>
                  </a:lnTo>
                  <a:lnTo>
                    <a:pt x="1202" y="865"/>
                  </a:lnTo>
                  <a:lnTo>
                    <a:pt x="1130" y="903"/>
                  </a:lnTo>
                  <a:lnTo>
                    <a:pt x="1112" y="1033"/>
                  </a:lnTo>
                  <a:lnTo>
                    <a:pt x="1086" y="1179"/>
                  </a:lnTo>
                  <a:lnTo>
                    <a:pt x="1104" y="1293"/>
                  </a:lnTo>
                  <a:lnTo>
                    <a:pt x="1197" y="1368"/>
                  </a:lnTo>
                  <a:lnTo>
                    <a:pt x="1321" y="1411"/>
                  </a:lnTo>
                  <a:lnTo>
                    <a:pt x="1497" y="1448"/>
                  </a:lnTo>
                  <a:lnTo>
                    <a:pt x="1620" y="1459"/>
                  </a:lnTo>
                  <a:lnTo>
                    <a:pt x="1687" y="1579"/>
                  </a:lnTo>
                  <a:lnTo>
                    <a:pt x="1738" y="1687"/>
                  </a:lnTo>
                  <a:lnTo>
                    <a:pt x="1891" y="2775"/>
                  </a:lnTo>
                  <a:lnTo>
                    <a:pt x="0" y="2723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62" name="Freeform 7"/>
            <p:cNvSpPr>
              <a:spLocks/>
            </p:cNvSpPr>
            <p:nvPr/>
          </p:nvSpPr>
          <p:spPr bwMode="auto">
            <a:xfrm>
              <a:off x="1544" y="1762"/>
              <a:ext cx="739" cy="982"/>
            </a:xfrm>
            <a:custGeom>
              <a:avLst/>
              <a:gdLst>
                <a:gd name="T0" fmla="*/ 0 w 1479"/>
                <a:gd name="T1" fmla="*/ 0 h 2946"/>
                <a:gd name="T2" fmla="*/ 0 w 1479"/>
                <a:gd name="T3" fmla="*/ 0 h 2946"/>
                <a:gd name="T4" fmla="*/ 0 w 1479"/>
                <a:gd name="T5" fmla="*/ 0 h 2946"/>
                <a:gd name="T6" fmla="*/ 0 w 1479"/>
                <a:gd name="T7" fmla="*/ 0 h 2946"/>
                <a:gd name="T8" fmla="*/ 0 w 1479"/>
                <a:gd name="T9" fmla="*/ 0 h 2946"/>
                <a:gd name="T10" fmla="*/ 0 w 1479"/>
                <a:gd name="T11" fmla="*/ 0 h 2946"/>
                <a:gd name="T12" fmla="*/ 0 w 1479"/>
                <a:gd name="T13" fmla="*/ 0 h 2946"/>
                <a:gd name="T14" fmla="*/ 0 w 1479"/>
                <a:gd name="T15" fmla="*/ 0 h 2946"/>
                <a:gd name="T16" fmla="*/ 0 w 1479"/>
                <a:gd name="T17" fmla="*/ 0 h 2946"/>
                <a:gd name="T18" fmla="*/ 0 w 1479"/>
                <a:gd name="T19" fmla="*/ 0 h 2946"/>
                <a:gd name="T20" fmla="*/ 0 w 1479"/>
                <a:gd name="T21" fmla="*/ 0 h 2946"/>
                <a:gd name="T22" fmla="*/ 0 w 1479"/>
                <a:gd name="T23" fmla="*/ 0 h 2946"/>
                <a:gd name="T24" fmla="*/ 0 w 1479"/>
                <a:gd name="T25" fmla="*/ 0 h 2946"/>
                <a:gd name="T26" fmla="*/ 0 w 1479"/>
                <a:gd name="T27" fmla="*/ 0 h 2946"/>
                <a:gd name="T28" fmla="*/ 0 w 1479"/>
                <a:gd name="T29" fmla="*/ 0 h 2946"/>
                <a:gd name="T30" fmla="*/ 0 w 1479"/>
                <a:gd name="T31" fmla="*/ 0 h 2946"/>
                <a:gd name="T32" fmla="*/ 0 w 1479"/>
                <a:gd name="T33" fmla="*/ 0 h 2946"/>
                <a:gd name="T34" fmla="*/ 0 w 1479"/>
                <a:gd name="T35" fmla="*/ 0 h 2946"/>
                <a:gd name="T36" fmla="*/ 0 w 1479"/>
                <a:gd name="T37" fmla="*/ 0 h 2946"/>
                <a:gd name="T38" fmla="*/ 0 w 1479"/>
                <a:gd name="T39" fmla="*/ 0 h 2946"/>
                <a:gd name="T40" fmla="*/ 0 w 1479"/>
                <a:gd name="T41" fmla="*/ 0 h 2946"/>
                <a:gd name="T42" fmla="*/ 0 w 1479"/>
                <a:gd name="T43" fmla="*/ 0 h 2946"/>
                <a:gd name="T44" fmla="*/ 0 w 1479"/>
                <a:gd name="T45" fmla="*/ 0 h 2946"/>
                <a:gd name="T46" fmla="*/ 0 w 1479"/>
                <a:gd name="T47" fmla="*/ 0 h 2946"/>
                <a:gd name="T48" fmla="*/ 0 w 1479"/>
                <a:gd name="T49" fmla="*/ 0 h 2946"/>
                <a:gd name="T50" fmla="*/ 0 w 1479"/>
                <a:gd name="T51" fmla="*/ 0 h 2946"/>
                <a:gd name="T52" fmla="*/ 0 w 1479"/>
                <a:gd name="T53" fmla="*/ 0 h 2946"/>
                <a:gd name="T54" fmla="*/ 0 w 1479"/>
                <a:gd name="T55" fmla="*/ 0 h 2946"/>
                <a:gd name="T56" fmla="*/ 0 w 1479"/>
                <a:gd name="T57" fmla="*/ 0 h 2946"/>
                <a:gd name="T58" fmla="*/ 0 w 1479"/>
                <a:gd name="T59" fmla="*/ 0 h 2946"/>
                <a:gd name="T60" fmla="*/ 0 w 1479"/>
                <a:gd name="T61" fmla="*/ 0 h 2946"/>
                <a:gd name="T62" fmla="*/ 0 w 1479"/>
                <a:gd name="T63" fmla="*/ 0 h 2946"/>
                <a:gd name="T64" fmla="*/ 0 w 1479"/>
                <a:gd name="T65" fmla="*/ 0 h 2946"/>
                <a:gd name="T66" fmla="*/ 0 w 1479"/>
                <a:gd name="T67" fmla="*/ 0 h 2946"/>
                <a:gd name="T68" fmla="*/ 0 w 1479"/>
                <a:gd name="T69" fmla="*/ 0 h 2946"/>
                <a:gd name="T70" fmla="*/ 0 w 1479"/>
                <a:gd name="T71" fmla="*/ 0 h 2946"/>
                <a:gd name="T72" fmla="*/ 0 w 1479"/>
                <a:gd name="T73" fmla="*/ 0 h 2946"/>
                <a:gd name="T74" fmla="*/ 0 w 1479"/>
                <a:gd name="T75" fmla="*/ 0 h 2946"/>
                <a:gd name="T76" fmla="*/ 0 w 1479"/>
                <a:gd name="T77" fmla="*/ 0 h 294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479"/>
                <a:gd name="T118" fmla="*/ 0 h 2946"/>
                <a:gd name="T119" fmla="*/ 1479 w 1479"/>
                <a:gd name="T120" fmla="*/ 2946 h 294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479" h="2946">
                  <a:moveTo>
                    <a:pt x="0" y="2946"/>
                  </a:moveTo>
                  <a:lnTo>
                    <a:pt x="20" y="1832"/>
                  </a:lnTo>
                  <a:lnTo>
                    <a:pt x="78" y="1502"/>
                  </a:lnTo>
                  <a:lnTo>
                    <a:pt x="195" y="1349"/>
                  </a:lnTo>
                  <a:lnTo>
                    <a:pt x="344" y="1324"/>
                  </a:lnTo>
                  <a:lnTo>
                    <a:pt x="474" y="1275"/>
                  </a:lnTo>
                  <a:lnTo>
                    <a:pt x="528" y="1167"/>
                  </a:lnTo>
                  <a:lnTo>
                    <a:pt x="532" y="1005"/>
                  </a:lnTo>
                  <a:lnTo>
                    <a:pt x="480" y="917"/>
                  </a:lnTo>
                  <a:lnTo>
                    <a:pt x="480" y="865"/>
                  </a:lnTo>
                  <a:lnTo>
                    <a:pt x="436" y="798"/>
                  </a:lnTo>
                  <a:lnTo>
                    <a:pt x="398" y="660"/>
                  </a:lnTo>
                  <a:lnTo>
                    <a:pt x="405" y="635"/>
                  </a:lnTo>
                  <a:lnTo>
                    <a:pt x="367" y="527"/>
                  </a:lnTo>
                  <a:lnTo>
                    <a:pt x="405" y="309"/>
                  </a:lnTo>
                  <a:lnTo>
                    <a:pt x="488" y="206"/>
                  </a:lnTo>
                  <a:lnTo>
                    <a:pt x="584" y="63"/>
                  </a:lnTo>
                  <a:lnTo>
                    <a:pt x="774" y="0"/>
                  </a:lnTo>
                  <a:lnTo>
                    <a:pt x="919" y="108"/>
                  </a:lnTo>
                  <a:lnTo>
                    <a:pt x="971" y="195"/>
                  </a:lnTo>
                  <a:lnTo>
                    <a:pt x="1054" y="238"/>
                  </a:lnTo>
                  <a:lnTo>
                    <a:pt x="1054" y="336"/>
                  </a:lnTo>
                  <a:lnTo>
                    <a:pt x="1063" y="391"/>
                  </a:lnTo>
                  <a:lnTo>
                    <a:pt x="1124" y="499"/>
                  </a:lnTo>
                  <a:lnTo>
                    <a:pt x="1075" y="651"/>
                  </a:lnTo>
                  <a:lnTo>
                    <a:pt x="1083" y="759"/>
                  </a:lnTo>
                  <a:lnTo>
                    <a:pt x="1038" y="865"/>
                  </a:lnTo>
                  <a:lnTo>
                    <a:pt x="1002" y="897"/>
                  </a:lnTo>
                  <a:lnTo>
                    <a:pt x="1002" y="949"/>
                  </a:lnTo>
                  <a:lnTo>
                    <a:pt x="957" y="1070"/>
                  </a:lnTo>
                  <a:lnTo>
                    <a:pt x="926" y="1167"/>
                  </a:lnTo>
                  <a:lnTo>
                    <a:pt x="1018" y="1275"/>
                  </a:lnTo>
                  <a:lnTo>
                    <a:pt x="1175" y="1380"/>
                  </a:lnTo>
                  <a:lnTo>
                    <a:pt x="1340" y="1489"/>
                  </a:lnTo>
                  <a:lnTo>
                    <a:pt x="1416" y="1617"/>
                  </a:lnTo>
                  <a:lnTo>
                    <a:pt x="1447" y="1789"/>
                  </a:lnTo>
                  <a:lnTo>
                    <a:pt x="1470" y="2052"/>
                  </a:lnTo>
                  <a:lnTo>
                    <a:pt x="1479" y="2817"/>
                  </a:lnTo>
                  <a:lnTo>
                    <a:pt x="0" y="2946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3" name="Freeform 8"/>
            <p:cNvSpPr>
              <a:spLocks/>
            </p:cNvSpPr>
            <p:nvPr/>
          </p:nvSpPr>
          <p:spPr bwMode="auto">
            <a:xfrm>
              <a:off x="2100" y="1704"/>
              <a:ext cx="789" cy="1031"/>
            </a:xfrm>
            <a:custGeom>
              <a:avLst/>
              <a:gdLst>
                <a:gd name="T0" fmla="*/ 1 w 1577"/>
                <a:gd name="T1" fmla="*/ 0 h 3093"/>
                <a:gd name="T2" fmla="*/ 0 w 1577"/>
                <a:gd name="T3" fmla="*/ 0 h 3093"/>
                <a:gd name="T4" fmla="*/ 1 w 1577"/>
                <a:gd name="T5" fmla="*/ 0 h 3093"/>
                <a:gd name="T6" fmla="*/ 1 w 1577"/>
                <a:gd name="T7" fmla="*/ 0 h 3093"/>
                <a:gd name="T8" fmla="*/ 1 w 1577"/>
                <a:gd name="T9" fmla="*/ 0 h 3093"/>
                <a:gd name="T10" fmla="*/ 1 w 1577"/>
                <a:gd name="T11" fmla="*/ 0 h 3093"/>
                <a:gd name="T12" fmla="*/ 1 w 1577"/>
                <a:gd name="T13" fmla="*/ 0 h 3093"/>
                <a:gd name="T14" fmla="*/ 1 w 1577"/>
                <a:gd name="T15" fmla="*/ 0 h 3093"/>
                <a:gd name="T16" fmla="*/ 1 w 1577"/>
                <a:gd name="T17" fmla="*/ 0 h 3093"/>
                <a:gd name="T18" fmla="*/ 1 w 1577"/>
                <a:gd name="T19" fmla="*/ 0 h 3093"/>
                <a:gd name="T20" fmla="*/ 1 w 1577"/>
                <a:gd name="T21" fmla="*/ 0 h 3093"/>
                <a:gd name="T22" fmla="*/ 1 w 1577"/>
                <a:gd name="T23" fmla="*/ 0 h 3093"/>
                <a:gd name="T24" fmla="*/ 1 w 1577"/>
                <a:gd name="T25" fmla="*/ 0 h 3093"/>
                <a:gd name="T26" fmla="*/ 1 w 1577"/>
                <a:gd name="T27" fmla="*/ 0 h 3093"/>
                <a:gd name="T28" fmla="*/ 1 w 1577"/>
                <a:gd name="T29" fmla="*/ 0 h 3093"/>
                <a:gd name="T30" fmla="*/ 1 w 1577"/>
                <a:gd name="T31" fmla="*/ 0 h 3093"/>
                <a:gd name="T32" fmla="*/ 1 w 1577"/>
                <a:gd name="T33" fmla="*/ 0 h 3093"/>
                <a:gd name="T34" fmla="*/ 1 w 1577"/>
                <a:gd name="T35" fmla="*/ 0 h 3093"/>
                <a:gd name="T36" fmla="*/ 1 w 1577"/>
                <a:gd name="T37" fmla="*/ 0 h 3093"/>
                <a:gd name="T38" fmla="*/ 1 w 1577"/>
                <a:gd name="T39" fmla="*/ 0 h 3093"/>
                <a:gd name="T40" fmla="*/ 1 w 1577"/>
                <a:gd name="T41" fmla="*/ 0 h 3093"/>
                <a:gd name="T42" fmla="*/ 1 w 1577"/>
                <a:gd name="T43" fmla="*/ 0 h 3093"/>
                <a:gd name="T44" fmla="*/ 1 w 1577"/>
                <a:gd name="T45" fmla="*/ 0 h 3093"/>
                <a:gd name="T46" fmla="*/ 1 w 1577"/>
                <a:gd name="T47" fmla="*/ 0 h 3093"/>
                <a:gd name="T48" fmla="*/ 1 w 1577"/>
                <a:gd name="T49" fmla="*/ 0 h 3093"/>
                <a:gd name="T50" fmla="*/ 1 w 1577"/>
                <a:gd name="T51" fmla="*/ 0 h 3093"/>
                <a:gd name="T52" fmla="*/ 1 w 1577"/>
                <a:gd name="T53" fmla="*/ 0 h 3093"/>
                <a:gd name="T54" fmla="*/ 1 w 1577"/>
                <a:gd name="T55" fmla="*/ 0 h 3093"/>
                <a:gd name="T56" fmla="*/ 1 w 1577"/>
                <a:gd name="T57" fmla="*/ 0 h 3093"/>
                <a:gd name="T58" fmla="*/ 1 w 1577"/>
                <a:gd name="T59" fmla="*/ 0 h 3093"/>
                <a:gd name="T60" fmla="*/ 1 w 1577"/>
                <a:gd name="T61" fmla="*/ 0 h 3093"/>
                <a:gd name="T62" fmla="*/ 1 w 1577"/>
                <a:gd name="T63" fmla="*/ 0 h 3093"/>
                <a:gd name="T64" fmla="*/ 1 w 1577"/>
                <a:gd name="T65" fmla="*/ 0 h 3093"/>
                <a:gd name="T66" fmla="*/ 1 w 1577"/>
                <a:gd name="T67" fmla="*/ 0 h 309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77"/>
                <a:gd name="T103" fmla="*/ 0 h 3093"/>
                <a:gd name="T104" fmla="*/ 1577 w 1577"/>
                <a:gd name="T105" fmla="*/ 3093 h 309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77" h="3093">
                  <a:moveTo>
                    <a:pt x="31" y="3059"/>
                  </a:moveTo>
                  <a:lnTo>
                    <a:pt x="17" y="3023"/>
                  </a:lnTo>
                  <a:lnTo>
                    <a:pt x="7" y="2927"/>
                  </a:lnTo>
                  <a:lnTo>
                    <a:pt x="0" y="2628"/>
                  </a:lnTo>
                  <a:lnTo>
                    <a:pt x="14" y="2128"/>
                  </a:lnTo>
                  <a:lnTo>
                    <a:pt x="31" y="2008"/>
                  </a:lnTo>
                  <a:lnTo>
                    <a:pt x="60" y="1898"/>
                  </a:lnTo>
                  <a:lnTo>
                    <a:pt x="188" y="1667"/>
                  </a:lnTo>
                  <a:lnTo>
                    <a:pt x="260" y="1627"/>
                  </a:lnTo>
                  <a:lnTo>
                    <a:pt x="300" y="1604"/>
                  </a:lnTo>
                  <a:lnTo>
                    <a:pt x="319" y="1573"/>
                  </a:lnTo>
                  <a:lnTo>
                    <a:pt x="310" y="1541"/>
                  </a:lnTo>
                  <a:lnTo>
                    <a:pt x="291" y="1504"/>
                  </a:lnTo>
                  <a:lnTo>
                    <a:pt x="261" y="1432"/>
                  </a:lnTo>
                  <a:lnTo>
                    <a:pt x="261" y="1401"/>
                  </a:lnTo>
                  <a:lnTo>
                    <a:pt x="268" y="1365"/>
                  </a:lnTo>
                  <a:lnTo>
                    <a:pt x="288" y="1287"/>
                  </a:lnTo>
                  <a:lnTo>
                    <a:pt x="327" y="1143"/>
                  </a:lnTo>
                  <a:lnTo>
                    <a:pt x="331" y="981"/>
                  </a:lnTo>
                  <a:lnTo>
                    <a:pt x="331" y="938"/>
                  </a:lnTo>
                  <a:lnTo>
                    <a:pt x="331" y="916"/>
                  </a:lnTo>
                  <a:lnTo>
                    <a:pt x="330" y="893"/>
                  </a:lnTo>
                  <a:lnTo>
                    <a:pt x="327" y="818"/>
                  </a:lnTo>
                  <a:lnTo>
                    <a:pt x="305" y="672"/>
                  </a:lnTo>
                  <a:lnTo>
                    <a:pt x="294" y="595"/>
                  </a:lnTo>
                  <a:lnTo>
                    <a:pt x="291" y="561"/>
                  </a:lnTo>
                  <a:lnTo>
                    <a:pt x="290" y="529"/>
                  </a:lnTo>
                  <a:lnTo>
                    <a:pt x="319" y="361"/>
                  </a:lnTo>
                  <a:lnTo>
                    <a:pt x="372" y="204"/>
                  </a:lnTo>
                  <a:lnTo>
                    <a:pt x="455" y="83"/>
                  </a:lnTo>
                  <a:lnTo>
                    <a:pt x="508" y="29"/>
                  </a:lnTo>
                  <a:lnTo>
                    <a:pt x="556" y="0"/>
                  </a:lnTo>
                  <a:lnTo>
                    <a:pt x="584" y="10"/>
                  </a:lnTo>
                  <a:lnTo>
                    <a:pt x="614" y="32"/>
                  </a:lnTo>
                  <a:lnTo>
                    <a:pt x="653" y="60"/>
                  </a:lnTo>
                  <a:lnTo>
                    <a:pt x="696" y="83"/>
                  </a:lnTo>
                  <a:lnTo>
                    <a:pt x="726" y="71"/>
                  </a:lnTo>
                  <a:lnTo>
                    <a:pt x="756" y="61"/>
                  </a:lnTo>
                  <a:lnTo>
                    <a:pt x="801" y="96"/>
                  </a:lnTo>
                  <a:lnTo>
                    <a:pt x="852" y="159"/>
                  </a:lnTo>
                  <a:lnTo>
                    <a:pt x="931" y="302"/>
                  </a:lnTo>
                  <a:lnTo>
                    <a:pt x="979" y="463"/>
                  </a:lnTo>
                  <a:lnTo>
                    <a:pt x="1015" y="637"/>
                  </a:lnTo>
                  <a:lnTo>
                    <a:pt x="1058" y="987"/>
                  </a:lnTo>
                  <a:lnTo>
                    <a:pt x="1065" y="1261"/>
                  </a:lnTo>
                  <a:lnTo>
                    <a:pt x="1070" y="1357"/>
                  </a:lnTo>
                  <a:lnTo>
                    <a:pt x="1072" y="1407"/>
                  </a:lnTo>
                  <a:lnTo>
                    <a:pt x="1072" y="1430"/>
                  </a:lnTo>
                  <a:lnTo>
                    <a:pt x="1071" y="1453"/>
                  </a:lnTo>
                  <a:lnTo>
                    <a:pt x="1064" y="1488"/>
                  </a:lnTo>
                  <a:lnTo>
                    <a:pt x="1058" y="1527"/>
                  </a:lnTo>
                  <a:lnTo>
                    <a:pt x="1103" y="1595"/>
                  </a:lnTo>
                  <a:lnTo>
                    <a:pt x="1163" y="1645"/>
                  </a:lnTo>
                  <a:lnTo>
                    <a:pt x="1307" y="1773"/>
                  </a:lnTo>
                  <a:lnTo>
                    <a:pt x="1563" y="2308"/>
                  </a:lnTo>
                  <a:lnTo>
                    <a:pt x="1571" y="2422"/>
                  </a:lnTo>
                  <a:lnTo>
                    <a:pt x="1564" y="2440"/>
                  </a:lnTo>
                  <a:lnTo>
                    <a:pt x="1563" y="2473"/>
                  </a:lnTo>
                  <a:lnTo>
                    <a:pt x="1563" y="2499"/>
                  </a:lnTo>
                  <a:lnTo>
                    <a:pt x="1563" y="2516"/>
                  </a:lnTo>
                  <a:lnTo>
                    <a:pt x="1563" y="2538"/>
                  </a:lnTo>
                  <a:lnTo>
                    <a:pt x="1574" y="2869"/>
                  </a:lnTo>
                  <a:lnTo>
                    <a:pt x="1577" y="3016"/>
                  </a:lnTo>
                  <a:lnTo>
                    <a:pt x="1577" y="3041"/>
                  </a:lnTo>
                  <a:lnTo>
                    <a:pt x="1576" y="3061"/>
                  </a:lnTo>
                  <a:lnTo>
                    <a:pt x="1570" y="3080"/>
                  </a:lnTo>
                  <a:lnTo>
                    <a:pt x="763" y="3093"/>
                  </a:lnTo>
                  <a:lnTo>
                    <a:pt x="366" y="3088"/>
                  </a:lnTo>
                  <a:lnTo>
                    <a:pt x="31" y="3059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4" name="Freeform 9"/>
            <p:cNvSpPr>
              <a:spLocks/>
            </p:cNvSpPr>
            <p:nvPr/>
          </p:nvSpPr>
          <p:spPr bwMode="auto">
            <a:xfrm rot="-2660175">
              <a:off x="2627" y="1712"/>
              <a:ext cx="812" cy="969"/>
            </a:xfrm>
            <a:custGeom>
              <a:avLst/>
              <a:gdLst>
                <a:gd name="T0" fmla="*/ 1 w 1623"/>
                <a:gd name="T1" fmla="*/ 0 h 2907"/>
                <a:gd name="T2" fmla="*/ 1 w 1623"/>
                <a:gd name="T3" fmla="*/ 0 h 2907"/>
                <a:gd name="T4" fmla="*/ 1 w 1623"/>
                <a:gd name="T5" fmla="*/ 0 h 2907"/>
                <a:gd name="T6" fmla="*/ 1 w 1623"/>
                <a:gd name="T7" fmla="*/ 0 h 2907"/>
                <a:gd name="T8" fmla="*/ 1 w 1623"/>
                <a:gd name="T9" fmla="*/ 0 h 2907"/>
                <a:gd name="T10" fmla="*/ 1 w 1623"/>
                <a:gd name="T11" fmla="*/ 0 h 2907"/>
                <a:gd name="T12" fmla="*/ 1 w 1623"/>
                <a:gd name="T13" fmla="*/ 0 h 2907"/>
                <a:gd name="T14" fmla="*/ 1 w 1623"/>
                <a:gd name="T15" fmla="*/ 0 h 2907"/>
                <a:gd name="T16" fmla="*/ 1 w 1623"/>
                <a:gd name="T17" fmla="*/ 0 h 2907"/>
                <a:gd name="T18" fmla="*/ 1 w 1623"/>
                <a:gd name="T19" fmla="*/ 0 h 2907"/>
                <a:gd name="T20" fmla="*/ 1 w 1623"/>
                <a:gd name="T21" fmla="*/ 0 h 2907"/>
                <a:gd name="T22" fmla="*/ 1 w 1623"/>
                <a:gd name="T23" fmla="*/ 0 h 2907"/>
                <a:gd name="T24" fmla="*/ 1 w 1623"/>
                <a:gd name="T25" fmla="*/ 0 h 2907"/>
                <a:gd name="T26" fmla="*/ 1 w 1623"/>
                <a:gd name="T27" fmla="*/ 0 h 2907"/>
                <a:gd name="T28" fmla="*/ 1 w 1623"/>
                <a:gd name="T29" fmla="*/ 0 h 2907"/>
                <a:gd name="T30" fmla="*/ 1 w 1623"/>
                <a:gd name="T31" fmla="*/ 0 h 2907"/>
                <a:gd name="T32" fmla="*/ 1 w 1623"/>
                <a:gd name="T33" fmla="*/ 0 h 2907"/>
                <a:gd name="T34" fmla="*/ 1 w 1623"/>
                <a:gd name="T35" fmla="*/ 0 h 2907"/>
                <a:gd name="T36" fmla="*/ 1 w 1623"/>
                <a:gd name="T37" fmla="*/ 0 h 2907"/>
                <a:gd name="T38" fmla="*/ 1 w 1623"/>
                <a:gd name="T39" fmla="*/ 0 h 2907"/>
                <a:gd name="T40" fmla="*/ 1 w 1623"/>
                <a:gd name="T41" fmla="*/ 0 h 2907"/>
                <a:gd name="T42" fmla="*/ 1 w 1623"/>
                <a:gd name="T43" fmla="*/ 0 h 2907"/>
                <a:gd name="T44" fmla="*/ 1 w 1623"/>
                <a:gd name="T45" fmla="*/ 0 h 2907"/>
                <a:gd name="T46" fmla="*/ 1 w 1623"/>
                <a:gd name="T47" fmla="*/ 0 h 2907"/>
                <a:gd name="T48" fmla="*/ 1 w 1623"/>
                <a:gd name="T49" fmla="*/ 0 h 2907"/>
                <a:gd name="T50" fmla="*/ 1 w 1623"/>
                <a:gd name="T51" fmla="*/ 0 h 2907"/>
                <a:gd name="T52" fmla="*/ 1 w 1623"/>
                <a:gd name="T53" fmla="*/ 0 h 2907"/>
                <a:gd name="T54" fmla="*/ 1 w 1623"/>
                <a:gd name="T55" fmla="*/ 0 h 2907"/>
                <a:gd name="T56" fmla="*/ 1 w 1623"/>
                <a:gd name="T57" fmla="*/ 0 h 2907"/>
                <a:gd name="T58" fmla="*/ 1 w 1623"/>
                <a:gd name="T59" fmla="*/ 0 h 2907"/>
                <a:gd name="T60" fmla="*/ 1 w 1623"/>
                <a:gd name="T61" fmla="*/ 0 h 2907"/>
                <a:gd name="T62" fmla="*/ 1 w 1623"/>
                <a:gd name="T63" fmla="*/ 0 h 2907"/>
                <a:gd name="T64" fmla="*/ 1 w 1623"/>
                <a:gd name="T65" fmla="*/ 0 h 2907"/>
                <a:gd name="T66" fmla="*/ 1 w 1623"/>
                <a:gd name="T67" fmla="*/ 0 h 2907"/>
                <a:gd name="T68" fmla="*/ 1 w 1623"/>
                <a:gd name="T69" fmla="*/ 0 h 2907"/>
                <a:gd name="T70" fmla="*/ 1 w 1623"/>
                <a:gd name="T71" fmla="*/ 0 h 2907"/>
                <a:gd name="T72" fmla="*/ 1 w 1623"/>
                <a:gd name="T73" fmla="*/ 0 h 2907"/>
                <a:gd name="T74" fmla="*/ 1 w 1623"/>
                <a:gd name="T75" fmla="*/ 0 h 2907"/>
                <a:gd name="T76" fmla="*/ 0 w 1623"/>
                <a:gd name="T77" fmla="*/ 0 h 2907"/>
                <a:gd name="T78" fmla="*/ 1 w 1623"/>
                <a:gd name="T79" fmla="*/ 0 h 2907"/>
                <a:gd name="T80" fmla="*/ 1 w 1623"/>
                <a:gd name="T81" fmla="*/ 0 h 2907"/>
                <a:gd name="T82" fmla="*/ 1 w 1623"/>
                <a:gd name="T83" fmla="*/ 0 h 290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23"/>
                <a:gd name="T127" fmla="*/ 0 h 2907"/>
                <a:gd name="T128" fmla="*/ 1623 w 1623"/>
                <a:gd name="T129" fmla="*/ 2907 h 290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23" h="2907">
                  <a:moveTo>
                    <a:pt x="1538" y="2864"/>
                  </a:moveTo>
                  <a:lnTo>
                    <a:pt x="1570" y="2852"/>
                  </a:lnTo>
                  <a:lnTo>
                    <a:pt x="1595" y="2816"/>
                  </a:lnTo>
                  <a:lnTo>
                    <a:pt x="1620" y="2688"/>
                  </a:lnTo>
                  <a:lnTo>
                    <a:pt x="1623" y="2604"/>
                  </a:lnTo>
                  <a:lnTo>
                    <a:pt x="1623" y="2558"/>
                  </a:lnTo>
                  <a:lnTo>
                    <a:pt x="1621" y="2506"/>
                  </a:lnTo>
                  <a:lnTo>
                    <a:pt x="1601" y="2289"/>
                  </a:lnTo>
                  <a:lnTo>
                    <a:pt x="1522" y="1849"/>
                  </a:lnTo>
                  <a:lnTo>
                    <a:pt x="1475" y="1668"/>
                  </a:lnTo>
                  <a:lnTo>
                    <a:pt x="1427" y="1542"/>
                  </a:lnTo>
                  <a:lnTo>
                    <a:pt x="1372" y="1499"/>
                  </a:lnTo>
                  <a:lnTo>
                    <a:pt x="1308" y="1470"/>
                  </a:lnTo>
                  <a:lnTo>
                    <a:pt x="1128" y="1365"/>
                  </a:lnTo>
                  <a:lnTo>
                    <a:pt x="1022" y="1305"/>
                  </a:lnTo>
                  <a:lnTo>
                    <a:pt x="966" y="1266"/>
                  </a:lnTo>
                  <a:lnTo>
                    <a:pt x="927" y="1219"/>
                  </a:lnTo>
                  <a:lnTo>
                    <a:pt x="913" y="1131"/>
                  </a:lnTo>
                  <a:lnTo>
                    <a:pt x="913" y="1109"/>
                  </a:lnTo>
                  <a:lnTo>
                    <a:pt x="913" y="1083"/>
                  </a:lnTo>
                  <a:lnTo>
                    <a:pt x="922" y="1040"/>
                  </a:lnTo>
                  <a:lnTo>
                    <a:pt x="947" y="940"/>
                  </a:lnTo>
                  <a:lnTo>
                    <a:pt x="1012" y="869"/>
                  </a:lnTo>
                  <a:lnTo>
                    <a:pt x="1034" y="758"/>
                  </a:lnTo>
                  <a:lnTo>
                    <a:pt x="1047" y="640"/>
                  </a:lnTo>
                  <a:lnTo>
                    <a:pt x="1043" y="615"/>
                  </a:lnTo>
                  <a:lnTo>
                    <a:pt x="1032" y="596"/>
                  </a:lnTo>
                  <a:lnTo>
                    <a:pt x="1016" y="549"/>
                  </a:lnTo>
                  <a:lnTo>
                    <a:pt x="1016" y="481"/>
                  </a:lnTo>
                  <a:lnTo>
                    <a:pt x="1012" y="393"/>
                  </a:lnTo>
                  <a:lnTo>
                    <a:pt x="984" y="241"/>
                  </a:lnTo>
                  <a:lnTo>
                    <a:pt x="909" y="133"/>
                  </a:lnTo>
                  <a:lnTo>
                    <a:pt x="817" y="52"/>
                  </a:lnTo>
                  <a:lnTo>
                    <a:pt x="725" y="17"/>
                  </a:lnTo>
                  <a:lnTo>
                    <a:pt x="630" y="0"/>
                  </a:lnTo>
                  <a:lnTo>
                    <a:pt x="614" y="1"/>
                  </a:lnTo>
                  <a:lnTo>
                    <a:pt x="595" y="8"/>
                  </a:lnTo>
                  <a:lnTo>
                    <a:pt x="553" y="36"/>
                  </a:lnTo>
                  <a:lnTo>
                    <a:pt x="480" y="99"/>
                  </a:lnTo>
                  <a:lnTo>
                    <a:pt x="446" y="192"/>
                  </a:lnTo>
                  <a:lnTo>
                    <a:pt x="418" y="299"/>
                  </a:lnTo>
                  <a:lnTo>
                    <a:pt x="412" y="352"/>
                  </a:lnTo>
                  <a:lnTo>
                    <a:pt x="416" y="433"/>
                  </a:lnTo>
                  <a:lnTo>
                    <a:pt x="421" y="515"/>
                  </a:lnTo>
                  <a:lnTo>
                    <a:pt x="422" y="549"/>
                  </a:lnTo>
                  <a:lnTo>
                    <a:pt x="422" y="576"/>
                  </a:lnTo>
                  <a:lnTo>
                    <a:pt x="409" y="596"/>
                  </a:lnTo>
                  <a:lnTo>
                    <a:pt x="400" y="602"/>
                  </a:lnTo>
                  <a:lnTo>
                    <a:pt x="395" y="618"/>
                  </a:lnTo>
                  <a:lnTo>
                    <a:pt x="420" y="830"/>
                  </a:lnTo>
                  <a:lnTo>
                    <a:pt x="453" y="887"/>
                  </a:lnTo>
                  <a:lnTo>
                    <a:pt x="488" y="927"/>
                  </a:lnTo>
                  <a:lnTo>
                    <a:pt x="525" y="1015"/>
                  </a:lnTo>
                  <a:lnTo>
                    <a:pt x="535" y="1035"/>
                  </a:lnTo>
                  <a:lnTo>
                    <a:pt x="542" y="1123"/>
                  </a:lnTo>
                  <a:lnTo>
                    <a:pt x="542" y="1203"/>
                  </a:lnTo>
                  <a:lnTo>
                    <a:pt x="507" y="1236"/>
                  </a:lnTo>
                  <a:lnTo>
                    <a:pt x="445" y="1266"/>
                  </a:lnTo>
                  <a:lnTo>
                    <a:pt x="418" y="1274"/>
                  </a:lnTo>
                  <a:lnTo>
                    <a:pt x="398" y="1274"/>
                  </a:lnTo>
                  <a:lnTo>
                    <a:pt x="377" y="1274"/>
                  </a:lnTo>
                  <a:lnTo>
                    <a:pt x="338" y="1272"/>
                  </a:lnTo>
                  <a:lnTo>
                    <a:pt x="322" y="1272"/>
                  </a:lnTo>
                  <a:lnTo>
                    <a:pt x="307" y="1272"/>
                  </a:lnTo>
                  <a:lnTo>
                    <a:pt x="292" y="1272"/>
                  </a:lnTo>
                  <a:lnTo>
                    <a:pt x="270" y="1272"/>
                  </a:lnTo>
                  <a:lnTo>
                    <a:pt x="214" y="1262"/>
                  </a:lnTo>
                  <a:lnTo>
                    <a:pt x="159" y="1255"/>
                  </a:lnTo>
                  <a:lnTo>
                    <a:pt x="137" y="1253"/>
                  </a:lnTo>
                  <a:lnTo>
                    <a:pt x="118" y="1255"/>
                  </a:lnTo>
                  <a:lnTo>
                    <a:pt x="108" y="1284"/>
                  </a:lnTo>
                  <a:lnTo>
                    <a:pt x="103" y="1344"/>
                  </a:lnTo>
                  <a:lnTo>
                    <a:pt x="89" y="1448"/>
                  </a:lnTo>
                  <a:lnTo>
                    <a:pt x="60" y="1532"/>
                  </a:lnTo>
                  <a:lnTo>
                    <a:pt x="42" y="1626"/>
                  </a:lnTo>
                  <a:lnTo>
                    <a:pt x="4" y="2101"/>
                  </a:lnTo>
                  <a:lnTo>
                    <a:pt x="0" y="2553"/>
                  </a:lnTo>
                  <a:lnTo>
                    <a:pt x="0" y="2780"/>
                  </a:lnTo>
                  <a:lnTo>
                    <a:pt x="4" y="2880"/>
                  </a:lnTo>
                  <a:lnTo>
                    <a:pt x="305" y="2903"/>
                  </a:lnTo>
                  <a:lnTo>
                    <a:pt x="477" y="2907"/>
                  </a:lnTo>
                  <a:lnTo>
                    <a:pt x="568" y="2907"/>
                  </a:lnTo>
                  <a:lnTo>
                    <a:pt x="615" y="2907"/>
                  </a:lnTo>
                  <a:lnTo>
                    <a:pt x="664" y="2907"/>
                  </a:lnTo>
                  <a:lnTo>
                    <a:pt x="1538" y="2864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5" name="Freeform 10"/>
            <p:cNvSpPr>
              <a:spLocks/>
            </p:cNvSpPr>
            <p:nvPr/>
          </p:nvSpPr>
          <p:spPr bwMode="auto">
            <a:xfrm>
              <a:off x="1546" y="1992"/>
              <a:ext cx="820" cy="1005"/>
            </a:xfrm>
            <a:custGeom>
              <a:avLst/>
              <a:gdLst>
                <a:gd name="T0" fmla="*/ 1 w 1639"/>
                <a:gd name="T1" fmla="*/ 0 h 3014"/>
                <a:gd name="T2" fmla="*/ 1 w 1639"/>
                <a:gd name="T3" fmla="*/ 0 h 3014"/>
                <a:gd name="T4" fmla="*/ 0 w 1639"/>
                <a:gd name="T5" fmla="*/ 0 h 3014"/>
                <a:gd name="T6" fmla="*/ 1 w 1639"/>
                <a:gd name="T7" fmla="*/ 0 h 3014"/>
                <a:gd name="T8" fmla="*/ 1 w 1639"/>
                <a:gd name="T9" fmla="*/ 0 h 3014"/>
                <a:gd name="T10" fmla="*/ 1 w 1639"/>
                <a:gd name="T11" fmla="*/ 0 h 3014"/>
                <a:gd name="T12" fmla="*/ 1 w 1639"/>
                <a:gd name="T13" fmla="*/ 0 h 3014"/>
                <a:gd name="T14" fmla="*/ 1 w 1639"/>
                <a:gd name="T15" fmla="*/ 0 h 3014"/>
                <a:gd name="T16" fmla="*/ 1 w 1639"/>
                <a:gd name="T17" fmla="*/ 0 h 3014"/>
                <a:gd name="T18" fmla="*/ 1 w 1639"/>
                <a:gd name="T19" fmla="*/ 0 h 3014"/>
                <a:gd name="T20" fmla="*/ 1 w 1639"/>
                <a:gd name="T21" fmla="*/ 0 h 3014"/>
                <a:gd name="T22" fmla="*/ 1 w 1639"/>
                <a:gd name="T23" fmla="*/ 0 h 3014"/>
                <a:gd name="T24" fmla="*/ 1 w 1639"/>
                <a:gd name="T25" fmla="*/ 0 h 3014"/>
                <a:gd name="T26" fmla="*/ 1 w 1639"/>
                <a:gd name="T27" fmla="*/ 0 h 3014"/>
                <a:gd name="T28" fmla="*/ 1 w 1639"/>
                <a:gd name="T29" fmla="*/ 0 h 3014"/>
                <a:gd name="T30" fmla="*/ 1 w 1639"/>
                <a:gd name="T31" fmla="*/ 0 h 3014"/>
                <a:gd name="T32" fmla="*/ 1 w 1639"/>
                <a:gd name="T33" fmla="*/ 0 h 3014"/>
                <a:gd name="T34" fmla="*/ 1 w 1639"/>
                <a:gd name="T35" fmla="*/ 0 h 3014"/>
                <a:gd name="T36" fmla="*/ 1 w 1639"/>
                <a:gd name="T37" fmla="*/ 0 h 3014"/>
                <a:gd name="T38" fmla="*/ 1 w 1639"/>
                <a:gd name="T39" fmla="*/ 0 h 3014"/>
                <a:gd name="T40" fmla="*/ 1 w 1639"/>
                <a:gd name="T41" fmla="*/ 0 h 3014"/>
                <a:gd name="T42" fmla="*/ 1 w 1639"/>
                <a:gd name="T43" fmla="*/ 0 h 3014"/>
                <a:gd name="T44" fmla="*/ 1 w 1639"/>
                <a:gd name="T45" fmla="*/ 0 h 3014"/>
                <a:gd name="T46" fmla="*/ 1 w 1639"/>
                <a:gd name="T47" fmla="*/ 0 h 3014"/>
                <a:gd name="T48" fmla="*/ 1 w 1639"/>
                <a:gd name="T49" fmla="*/ 0 h 3014"/>
                <a:gd name="T50" fmla="*/ 1 w 1639"/>
                <a:gd name="T51" fmla="*/ 0 h 3014"/>
                <a:gd name="T52" fmla="*/ 1 w 1639"/>
                <a:gd name="T53" fmla="*/ 0 h 3014"/>
                <a:gd name="T54" fmla="*/ 1 w 1639"/>
                <a:gd name="T55" fmla="*/ 0 h 3014"/>
                <a:gd name="T56" fmla="*/ 1 w 1639"/>
                <a:gd name="T57" fmla="*/ 0 h 3014"/>
                <a:gd name="T58" fmla="*/ 1 w 1639"/>
                <a:gd name="T59" fmla="*/ 0 h 3014"/>
                <a:gd name="T60" fmla="*/ 1 w 1639"/>
                <a:gd name="T61" fmla="*/ 0 h 3014"/>
                <a:gd name="T62" fmla="*/ 1 w 1639"/>
                <a:gd name="T63" fmla="*/ 0 h 3014"/>
                <a:gd name="T64" fmla="*/ 1 w 1639"/>
                <a:gd name="T65" fmla="*/ 0 h 3014"/>
                <a:gd name="T66" fmla="*/ 1 w 1639"/>
                <a:gd name="T67" fmla="*/ 0 h 301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39"/>
                <a:gd name="T103" fmla="*/ 0 h 3014"/>
                <a:gd name="T104" fmla="*/ 1639 w 1639"/>
                <a:gd name="T105" fmla="*/ 3014 h 301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39" h="3014">
                  <a:moveTo>
                    <a:pt x="156" y="3014"/>
                  </a:moveTo>
                  <a:lnTo>
                    <a:pt x="9" y="2958"/>
                  </a:lnTo>
                  <a:lnTo>
                    <a:pt x="0" y="1901"/>
                  </a:lnTo>
                  <a:lnTo>
                    <a:pt x="118" y="1674"/>
                  </a:lnTo>
                  <a:lnTo>
                    <a:pt x="316" y="1573"/>
                  </a:lnTo>
                  <a:lnTo>
                    <a:pt x="427" y="1488"/>
                  </a:lnTo>
                  <a:lnTo>
                    <a:pt x="551" y="1415"/>
                  </a:lnTo>
                  <a:lnTo>
                    <a:pt x="597" y="1310"/>
                  </a:lnTo>
                  <a:lnTo>
                    <a:pt x="606" y="1251"/>
                  </a:lnTo>
                  <a:lnTo>
                    <a:pt x="590" y="1184"/>
                  </a:lnTo>
                  <a:lnTo>
                    <a:pt x="499" y="1155"/>
                  </a:lnTo>
                  <a:lnTo>
                    <a:pt x="433" y="885"/>
                  </a:lnTo>
                  <a:lnTo>
                    <a:pt x="472" y="514"/>
                  </a:lnTo>
                  <a:lnTo>
                    <a:pt x="506" y="243"/>
                  </a:lnTo>
                  <a:lnTo>
                    <a:pt x="620" y="59"/>
                  </a:lnTo>
                  <a:lnTo>
                    <a:pt x="699" y="0"/>
                  </a:lnTo>
                  <a:lnTo>
                    <a:pt x="769" y="13"/>
                  </a:lnTo>
                  <a:lnTo>
                    <a:pt x="838" y="26"/>
                  </a:lnTo>
                  <a:lnTo>
                    <a:pt x="869" y="0"/>
                  </a:lnTo>
                  <a:lnTo>
                    <a:pt x="1020" y="118"/>
                  </a:lnTo>
                  <a:lnTo>
                    <a:pt x="1136" y="455"/>
                  </a:lnTo>
                  <a:lnTo>
                    <a:pt x="1215" y="750"/>
                  </a:lnTo>
                  <a:lnTo>
                    <a:pt x="1215" y="1013"/>
                  </a:lnTo>
                  <a:lnTo>
                    <a:pt x="1136" y="1189"/>
                  </a:lnTo>
                  <a:lnTo>
                    <a:pt x="1049" y="1262"/>
                  </a:lnTo>
                  <a:lnTo>
                    <a:pt x="1080" y="1333"/>
                  </a:lnTo>
                  <a:lnTo>
                    <a:pt x="1228" y="1465"/>
                  </a:lnTo>
                  <a:lnTo>
                    <a:pt x="1414" y="1488"/>
                  </a:lnTo>
                  <a:lnTo>
                    <a:pt x="1518" y="1561"/>
                  </a:lnTo>
                  <a:lnTo>
                    <a:pt x="1602" y="1631"/>
                  </a:lnTo>
                  <a:lnTo>
                    <a:pt x="1632" y="1801"/>
                  </a:lnTo>
                  <a:lnTo>
                    <a:pt x="1639" y="1940"/>
                  </a:lnTo>
                  <a:lnTo>
                    <a:pt x="1527" y="3013"/>
                  </a:lnTo>
                  <a:lnTo>
                    <a:pt x="156" y="3014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66" name="Freeform 11"/>
            <p:cNvSpPr>
              <a:spLocks/>
            </p:cNvSpPr>
            <p:nvPr/>
          </p:nvSpPr>
          <p:spPr bwMode="auto">
            <a:xfrm>
              <a:off x="2825" y="1953"/>
              <a:ext cx="882" cy="924"/>
            </a:xfrm>
            <a:custGeom>
              <a:avLst/>
              <a:gdLst>
                <a:gd name="T0" fmla="*/ 0 w 1765"/>
                <a:gd name="T1" fmla="*/ 0 h 2774"/>
                <a:gd name="T2" fmla="*/ 0 w 1765"/>
                <a:gd name="T3" fmla="*/ 0 h 2774"/>
                <a:gd name="T4" fmla="*/ 0 w 1765"/>
                <a:gd name="T5" fmla="*/ 0 h 2774"/>
                <a:gd name="T6" fmla="*/ 0 w 1765"/>
                <a:gd name="T7" fmla="*/ 0 h 2774"/>
                <a:gd name="T8" fmla="*/ 0 w 1765"/>
                <a:gd name="T9" fmla="*/ 0 h 2774"/>
                <a:gd name="T10" fmla="*/ 0 w 1765"/>
                <a:gd name="T11" fmla="*/ 0 h 2774"/>
                <a:gd name="T12" fmla="*/ 0 w 1765"/>
                <a:gd name="T13" fmla="*/ 0 h 2774"/>
                <a:gd name="T14" fmla="*/ 0 w 1765"/>
                <a:gd name="T15" fmla="*/ 0 h 2774"/>
                <a:gd name="T16" fmla="*/ 0 w 1765"/>
                <a:gd name="T17" fmla="*/ 0 h 2774"/>
                <a:gd name="T18" fmla="*/ 0 w 1765"/>
                <a:gd name="T19" fmla="*/ 0 h 2774"/>
                <a:gd name="T20" fmla="*/ 0 w 1765"/>
                <a:gd name="T21" fmla="*/ 0 h 2774"/>
                <a:gd name="T22" fmla="*/ 0 w 1765"/>
                <a:gd name="T23" fmla="*/ 0 h 2774"/>
                <a:gd name="T24" fmla="*/ 0 w 1765"/>
                <a:gd name="T25" fmla="*/ 0 h 2774"/>
                <a:gd name="T26" fmla="*/ 0 w 1765"/>
                <a:gd name="T27" fmla="*/ 0 h 2774"/>
                <a:gd name="T28" fmla="*/ 0 w 1765"/>
                <a:gd name="T29" fmla="*/ 0 h 2774"/>
                <a:gd name="T30" fmla="*/ 0 w 1765"/>
                <a:gd name="T31" fmla="*/ 0 h 2774"/>
                <a:gd name="T32" fmla="*/ 0 w 1765"/>
                <a:gd name="T33" fmla="*/ 0 h 2774"/>
                <a:gd name="T34" fmla="*/ 0 w 1765"/>
                <a:gd name="T35" fmla="*/ 0 h 2774"/>
                <a:gd name="T36" fmla="*/ 0 w 1765"/>
                <a:gd name="T37" fmla="*/ 0 h 2774"/>
                <a:gd name="T38" fmla="*/ 0 w 1765"/>
                <a:gd name="T39" fmla="*/ 0 h 2774"/>
                <a:gd name="T40" fmla="*/ 0 w 1765"/>
                <a:gd name="T41" fmla="*/ 0 h 2774"/>
                <a:gd name="T42" fmla="*/ 0 w 1765"/>
                <a:gd name="T43" fmla="*/ 0 h 2774"/>
                <a:gd name="T44" fmla="*/ 0 w 1765"/>
                <a:gd name="T45" fmla="*/ 0 h 2774"/>
                <a:gd name="T46" fmla="*/ 0 w 1765"/>
                <a:gd name="T47" fmla="*/ 0 h 2774"/>
                <a:gd name="T48" fmla="*/ 0 w 1765"/>
                <a:gd name="T49" fmla="*/ 0 h 2774"/>
                <a:gd name="T50" fmla="*/ 0 w 1765"/>
                <a:gd name="T51" fmla="*/ 0 h 2774"/>
                <a:gd name="T52" fmla="*/ 0 w 1765"/>
                <a:gd name="T53" fmla="*/ 0 h 2774"/>
                <a:gd name="T54" fmla="*/ 0 w 1765"/>
                <a:gd name="T55" fmla="*/ 0 h 2774"/>
                <a:gd name="T56" fmla="*/ 0 w 1765"/>
                <a:gd name="T57" fmla="*/ 0 h 2774"/>
                <a:gd name="T58" fmla="*/ 0 w 1765"/>
                <a:gd name="T59" fmla="*/ 0 h 2774"/>
                <a:gd name="T60" fmla="*/ 0 w 1765"/>
                <a:gd name="T61" fmla="*/ 0 h 2774"/>
                <a:gd name="T62" fmla="*/ 0 w 1765"/>
                <a:gd name="T63" fmla="*/ 0 h 2774"/>
                <a:gd name="T64" fmla="*/ 0 w 1765"/>
                <a:gd name="T65" fmla="*/ 0 h 2774"/>
                <a:gd name="T66" fmla="*/ 0 w 1765"/>
                <a:gd name="T67" fmla="*/ 0 h 2774"/>
                <a:gd name="T68" fmla="*/ 0 w 1765"/>
                <a:gd name="T69" fmla="*/ 0 h 2774"/>
                <a:gd name="T70" fmla="*/ 0 w 1765"/>
                <a:gd name="T71" fmla="*/ 0 h 2774"/>
                <a:gd name="T72" fmla="*/ 0 w 1765"/>
                <a:gd name="T73" fmla="*/ 0 h 2774"/>
                <a:gd name="T74" fmla="*/ 0 w 1765"/>
                <a:gd name="T75" fmla="*/ 0 h 277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765"/>
                <a:gd name="T115" fmla="*/ 0 h 2774"/>
                <a:gd name="T116" fmla="*/ 1765 w 1765"/>
                <a:gd name="T117" fmla="*/ 2774 h 277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765" h="2774">
                  <a:moveTo>
                    <a:pt x="0" y="2722"/>
                  </a:moveTo>
                  <a:lnTo>
                    <a:pt x="81" y="1843"/>
                  </a:lnTo>
                  <a:lnTo>
                    <a:pt x="127" y="1713"/>
                  </a:lnTo>
                  <a:lnTo>
                    <a:pt x="198" y="1528"/>
                  </a:lnTo>
                  <a:lnTo>
                    <a:pt x="282" y="1507"/>
                  </a:lnTo>
                  <a:lnTo>
                    <a:pt x="446" y="1473"/>
                  </a:lnTo>
                  <a:lnTo>
                    <a:pt x="525" y="1425"/>
                  </a:lnTo>
                  <a:lnTo>
                    <a:pt x="591" y="1367"/>
                  </a:lnTo>
                  <a:lnTo>
                    <a:pt x="617" y="1208"/>
                  </a:lnTo>
                  <a:lnTo>
                    <a:pt x="538" y="996"/>
                  </a:lnTo>
                  <a:lnTo>
                    <a:pt x="485" y="977"/>
                  </a:lnTo>
                  <a:lnTo>
                    <a:pt x="438" y="748"/>
                  </a:lnTo>
                  <a:lnTo>
                    <a:pt x="470" y="689"/>
                  </a:lnTo>
                  <a:lnTo>
                    <a:pt x="454" y="462"/>
                  </a:lnTo>
                  <a:lnTo>
                    <a:pt x="460" y="248"/>
                  </a:lnTo>
                  <a:lnTo>
                    <a:pt x="518" y="164"/>
                  </a:lnTo>
                  <a:lnTo>
                    <a:pt x="634" y="20"/>
                  </a:lnTo>
                  <a:lnTo>
                    <a:pt x="727" y="0"/>
                  </a:lnTo>
                  <a:lnTo>
                    <a:pt x="850" y="0"/>
                  </a:lnTo>
                  <a:lnTo>
                    <a:pt x="945" y="57"/>
                  </a:lnTo>
                  <a:lnTo>
                    <a:pt x="1024" y="164"/>
                  </a:lnTo>
                  <a:lnTo>
                    <a:pt x="1078" y="340"/>
                  </a:lnTo>
                  <a:lnTo>
                    <a:pt x="1090" y="495"/>
                  </a:lnTo>
                  <a:lnTo>
                    <a:pt x="1090" y="628"/>
                  </a:lnTo>
                  <a:lnTo>
                    <a:pt x="1138" y="651"/>
                  </a:lnTo>
                  <a:lnTo>
                    <a:pt x="1122" y="865"/>
                  </a:lnTo>
                  <a:lnTo>
                    <a:pt x="1054" y="902"/>
                  </a:lnTo>
                  <a:lnTo>
                    <a:pt x="1038" y="1032"/>
                  </a:lnTo>
                  <a:lnTo>
                    <a:pt x="1013" y="1178"/>
                  </a:lnTo>
                  <a:lnTo>
                    <a:pt x="1031" y="1292"/>
                  </a:lnTo>
                  <a:lnTo>
                    <a:pt x="1118" y="1367"/>
                  </a:lnTo>
                  <a:lnTo>
                    <a:pt x="1233" y="1411"/>
                  </a:lnTo>
                  <a:lnTo>
                    <a:pt x="1397" y="1447"/>
                  </a:lnTo>
                  <a:lnTo>
                    <a:pt x="1512" y="1458"/>
                  </a:lnTo>
                  <a:lnTo>
                    <a:pt x="1575" y="1578"/>
                  </a:lnTo>
                  <a:lnTo>
                    <a:pt x="1622" y="1687"/>
                  </a:lnTo>
                  <a:lnTo>
                    <a:pt x="1765" y="2774"/>
                  </a:lnTo>
                  <a:lnTo>
                    <a:pt x="0" y="2722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67" name="Freeform 12"/>
            <p:cNvSpPr>
              <a:spLocks/>
            </p:cNvSpPr>
            <p:nvPr/>
          </p:nvSpPr>
          <p:spPr bwMode="auto">
            <a:xfrm>
              <a:off x="2464" y="2105"/>
              <a:ext cx="814" cy="1037"/>
            </a:xfrm>
            <a:custGeom>
              <a:avLst/>
              <a:gdLst>
                <a:gd name="T0" fmla="*/ 1 w 1626"/>
                <a:gd name="T1" fmla="*/ 0 h 3111"/>
                <a:gd name="T2" fmla="*/ 0 w 1626"/>
                <a:gd name="T3" fmla="*/ 0 h 3111"/>
                <a:gd name="T4" fmla="*/ 1 w 1626"/>
                <a:gd name="T5" fmla="*/ 0 h 3111"/>
                <a:gd name="T6" fmla="*/ 1 w 1626"/>
                <a:gd name="T7" fmla="*/ 0 h 3111"/>
                <a:gd name="T8" fmla="*/ 1 w 1626"/>
                <a:gd name="T9" fmla="*/ 0 h 3111"/>
                <a:gd name="T10" fmla="*/ 1 w 1626"/>
                <a:gd name="T11" fmla="*/ 0 h 3111"/>
                <a:gd name="T12" fmla="*/ 1 w 1626"/>
                <a:gd name="T13" fmla="*/ 0 h 3111"/>
                <a:gd name="T14" fmla="*/ 1 w 1626"/>
                <a:gd name="T15" fmla="*/ 0 h 3111"/>
                <a:gd name="T16" fmla="*/ 1 w 1626"/>
                <a:gd name="T17" fmla="*/ 0 h 3111"/>
                <a:gd name="T18" fmla="*/ 1 w 1626"/>
                <a:gd name="T19" fmla="*/ 0 h 3111"/>
                <a:gd name="T20" fmla="*/ 1 w 1626"/>
                <a:gd name="T21" fmla="*/ 0 h 3111"/>
                <a:gd name="T22" fmla="*/ 1 w 1626"/>
                <a:gd name="T23" fmla="*/ 0 h 3111"/>
                <a:gd name="T24" fmla="*/ 1 w 1626"/>
                <a:gd name="T25" fmla="*/ 0 h 3111"/>
                <a:gd name="T26" fmla="*/ 1 w 1626"/>
                <a:gd name="T27" fmla="*/ 0 h 3111"/>
                <a:gd name="T28" fmla="*/ 1 w 1626"/>
                <a:gd name="T29" fmla="*/ 0 h 3111"/>
                <a:gd name="T30" fmla="*/ 1 w 1626"/>
                <a:gd name="T31" fmla="*/ 0 h 3111"/>
                <a:gd name="T32" fmla="*/ 1 w 1626"/>
                <a:gd name="T33" fmla="*/ 0 h 3111"/>
                <a:gd name="T34" fmla="*/ 1 w 1626"/>
                <a:gd name="T35" fmla="*/ 0 h 3111"/>
                <a:gd name="T36" fmla="*/ 1 w 1626"/>
                <a:gd name="T37" fmla="*/ 0 h 3111"/>
                <a:gd name="T38" fmla="*/ 1 w 1626"/>
                <a:gd name="T39" fmla="*/ 0 h 3111"/>
                <a:gd name="T40" fmla="*/ 1 w 1626"/>
                <a:gd name="T41" fmla="*/ 0 h 3111"/>
                <a:gd name="T42" fmla="*/ 1 w 1626"/>
                <a:gd name="T43" fmla="*/ 0 h 3111"/>
                <a:gd name="T44" fmla="*/ 1 w 1626"/>
                <a:gd name="T45" fmla="*/ 0 h 3111"/>
                <a:gd name="T46" fmla="*/ 1 w 1626"/>
                <a:gd name="T47" fmla="*/ 0 h 3111"/>
                <a:gd name="T48" fmla="*/ 1 w 1626"/>
                <a:gd name="T49" fmla="*/ 0 h 3111"/>
                <a:gd name="T50" fmla="*/ 1 w 1626"/>
                <a:gd name="T51" fmla="*/ 0 h 3111"/>
                <a:gd name="T52" fmla="*/ 1 w 1626"/>
                <a:gd name="T53" fmla="*/ 0 h 3111"/>
                <a:gd name="T54" fmla="*/ 1 w 1626"/>
                <a:gd name="T55" fmla="*/ 0 h 3111"/>
                <a:gd name="T56" fmla="*/ 1 w 1626"/>
                <a:gd name="T57" fmla="*/ 0 h 3111"/>
                <a:gd name="T58" fmla="*/ 1 w 1626"/>
                <a:gd name="T59" fmla="*/ 0 h 3111"/>
                <a:gd name="T60" fmla="*/ 1 w 1626"/>
                <a:gd name="T61" fmla="*/ 0 h 3111"/>
                <a:gd name="T62" fmla="*/ 1 w 1626"/>
                <a:gd name="T63" fmla="*/ 0 h 3111"/>
                <a:gd name="T64" fmla="*/ 1 w 1626"/>
                <a:gd name="T65" fmla="*/ 0 h 3111"/>
                <a:gd name="T66" fmla="*/ 1 w 1626"/>
                <a:gd name="T67" fmla="*/ 0 h 3111"/>
                <a:gd name="T68" fmla="*/ 1 w 1626"/>
                <a:gd name="T69" fmla="*/ 0 h 3111"/>
                <a:gd name="T70" fmla="*/ 1 w 1626"/>
                <a:gd name="T71" fmla="*/ 0 h 3111"/>
                <a:gd name="T72" fmla="*/ 1 w 1626"/>
                <a:gd name="T73" fmla="*/ 0 h 311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626"/>
                <a:gd name="T112" fmla="*/ 0 h 3111"/>
                <a:gd name="T113" fmla="*/ 1626 w 1626"/>
                <a:gd name="T114" fmla="*/ 3111 h 311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626" h="3111">
                  <a:moveTo>
                    <a:pt x="31" y="3081"/>
                  </a:moveTo>
                  <a:lnTo>
                    <a:pt x="17" y="3045"/>
                  </a:lnTo>
                  <a:lnTo>
                    <a:pt x="7" y="2945"/>
                  </a:lnTo>
                  <a:lnTo>
                    <a:pt x="0" y="2643"/>
                  </a:lnTo>
                  <a:lnTo>
                    <a:pt x="14" y="2143"/>
                  </a:lnTo>
                  <a:lnTo>
                    <a:pt x="31" y="2023"/>
                  </a:lnTo>
                  <a:lnTo>
                    <a:pt x="59" y="1911"/>
                  </a:lnTo>
                  <a:lnTo>
                    <a:pt x="135" y="1837"/>
                  </a:lnTo>
                  <a:lnTo>
                    <a:pt x="268" y="1733"/>
                  </a:lnTo>
                  <a:lnTo>
                    <a:pt x="403" y="1632"/>
                  </a:lnTo>
                  <a:lnTo>
                    <a:pt x="483" y="1557"/>
                  </a:lnTo>
                  <a:lnTo>
                    <a:pt x="460" y="1521"/>
                  </a:lnTo>
                  <a:lnTo>
                    <a:pt x="383" y="1456"/>
                  </a:lnTo>
                  <a:lnTo>
                    <a:pt x="302" y="1389"/>
                  </a:lnTo>
                  <a:lnTo>
                    <a:pt x="263" y="1337"/>
                  </a:lnTo>
                  <a:lnTo>
                    <a:pt x="269" y="1319"/>
                  </a:lnTo>
                  <a:lnTo>
                    <a:pt x="286" y="1316"/>
                  </a:lnTo>
                  <a:lnTo>
                    <a:pt x="300" y="1313"/>
                  </a:lnTo>
                  <a:lnTo>
                    <a:pt x="306" y="1294"/>
                  </a:lnTo>
                  <a:lnTo>
                    <a:pt x="301" y="1259"/>
                  </a:lnTo>
                  <a:lnTo>
                    <a:pt x="291" y="1251"/>
                  </a:lnTo>
                  <a:lnTo>
                    <a:pt x="284" y="1242"/>
                  </a:lnTo>
                  <a:lnTo>
                    <a:pt x="283" y="1231"/>
                  </a:lnTo>
                  <a:lnTo>
                    <a:pt x="284" y="1207"/>
                  </a:lnTo>
                  <a:lnTo>
                    <a:pt x="313" y="1015"/>
                  </a:lnTo>
                  <a:lnTo>
                    <a:pt x="330" y="907"/>
                  </a:lnTo>
                  <a:lnTo>
                    <a:pt x="334" y="862"/>
                  </a:lnTo>
                  <a:lnTo>
                    <a:pt x="336" y="825"/>
                  </a:lnTo>
                  <a:lnTo>
                    <a:pt x="313" y="679"/>
                  </a:lnTo>
                  <a:lnTo>
                    <a:pt x="301" y="602"/>
                  </a:lnTo>
                  <a:lnTo>
                    <a:pt x="297" y="568"/>
                  </a:lnTo>
                  <a:lnTo>
                    <a:pt x="297" y="537"/>
                  </a:lnTo>
                  <a:lnTo>
                    <a:pt x="328" y="365"/>
                  </a:lnTo>
                  <a:lnTo>
                    <a:pt x="380" y="207"/>
                  </a:lnTo>
                  <a:lnTo>
                    <a:pt x="467" y="82"/>
                  </a:lnTo>
                  <a:lnTo>
                    <a:pt x="521" y="29"/>
                  </a:lnTo>
                  <a:lnTo>
                    <a:pt x="571" y="0"/>
                  </a:lnTo>
                  <a:lnTo>
                    <a:pt x="602" y="13"/>
                  </a:lnTo>
                  <a:lnTo>
                    <a:pt x="632" y="39"/>
                  </a:lnTo>
                  <a:lnTo>
                    <a:pt x="716" y="85"/>
                  </a:lnTo>
                  <a:lnTo>
                    <a:pt x="746" y="74"/>
                  </a:lnTo>
                  <a:lnTo>
                    <a:pt x="778" y="62"/>
                  </a:lnTo>
                  <a:lnTo>
                    <a:pt x="825" y="97"/>
                  </a:lnTo>
                  <a:lnTo>
                    <a:pt x="878" y="160"/>
                  </a:lnTo>
                  <a:lnTo>
                    <a:pt x="961" y="305"/>
                  </a:lnTo>
                  <a:lnTo>
                    <a:pt x="1008" y="468"/>
                  </a:lnTo>
                  <a:lnTo>
                    <a:pt x="1045" y="643"/>
                  </a:lnTo>
                  <a:lnTo>
                    <a:pt x="1089" y="994"/>
                  </a:lnTo>
                  <a:lnTo>
                    <a:pt x="1098" y="1270"/>
                  </a:lnTo>
                  <a:lnTo>
                    <a:pt x="1103" y="1366"/>
                  </a:lnTo>
                  <a:lnTo>
                    <a:pt x="1105" y="1421"/>
                  </a:lnTo>
                  <a:lnTo>
                    <a:pt x="1105" y="1444"/>
                  </a:lnTo>
                  <a:lnTo>
                    <a:pt x="1104" y="1467"/>
                  </a:lnTo>
                  <a:lnTo>
                    <a:pt x="1096" y="1501"/>
                  </a:lnTo>
                  <a:lnTo>
                    <a:pt x="1089" y="1538"/>
                  </a:lnTo>
                  <a:lnTo>
                    <a:pt x="1105" y="1571"/>
                  </a:lnTo>
                  <a:lnTo>
                    <a:pt x="1135" y="1606"/>
                  </a:lnTo>
                  <a:lnTo>
                    <a:pt x="1196" y="1658"/>
                  </a:lnTo>
                  <a:lnTo>
                    <a:pt x="1348" y="1785"/>
                  </a:lnTo>
                  <a:lnTo>
                    <a:pt x="1612" y="2325"/>
                  </a:lnTo>
                  <a:lnTo>
                    <a:pt x="1619" y="2437"/>
                  </a:lnTo>
                  <a:lnTo>
                    <a:pt x="1612" y="2454"/>
                  </a:lnTo>
                  <a:lnTo>
                    <a:pt x="1611" y="2487"/>
                  </a:lnTo>
                  <a:lnTo>
                    <a:pt x="1611" y="2513"/>
                  </a:lnTo>
                  <a:lnTo>
                    <a:pt x="1612" y="2552"/>
                  </a:lnTo>
                  <a:lnTo>
                    <a:pt x="1623" y="2887"/>
                  </a:lnTo>
                  <a:lnTo>
                    <a:pt x="1626" y="3034"/>
                  </a:lnTo>
                  <a:lnTo>
                    <a:pt x="1626" y="3059"/>
                  </a:lnTo>
                  <a:lnTo>
                    <a:pt x="1625" y="3079"/>
                  </a:lnTo>
                  <a:lnTo>
                    <a:pt x="1619" y="3098"/>
                  </a:lnTo>
                  <a:lnTo>
                    <a:pt x="787" y="3111"/>
                  </a:lnTo>
                  <a:lnTo>
                    <a:pt x="577" y="3111"/>
                  </a:lnTo>
                  <a:lnTo>
                    <a:pt x="476" y="3111"/>
                  </a:lnTo>
                  <a:lnTo>
                    <a:pt x="377" y="3108"/>
                  </a:lnTo>
                  <a:lnTo>
                    <a:pt x="31" y="3081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8" name="Freeform 13"/>
            <p:cNvSpPr>
              <a:spLocks/>
            </p:cNvSpPr>
            <p:nvPr/>
          </p:nvSpPr>
          <p:spPr bwMode="auto">
            <a:xfrm>
              <a:off x="3226" y="2092"/>
              <a:ext cx="838" cy="1067"/>
            </a:xfrm>
            <a:custGeom>
              <a:avLst/>
              <a:gdLst>
                <a:gd name="T0" fmla="*/ 1 w 1675"/>
                <a:gd name="T1" fmla="*/ 0 h 3203"/>
                <a:gd name="T2" fmla="*/ 1 w 1675"/>
                <a:gd name="T3" fmla="*/ 0 h 3203"/>
                <a:gd name="T4" fmla="*/ 1 w 1675"/>
                <a:gd name="T5" fmla="*/ 0 h 3203"/>
                <a:gd name="T6" fmla="*/ 1 w 1675"/>
                <a:gd name="T7" fmla="*/ 0 h 3203"/>
                <a:gd name="T8" fmla="*/ 1 w 1675"/>
                <a:gd name="T9" fmla="*/ 0 h 3203"/>
                <a:gd name="T10" fmla="*/ 1 w 1675"/>
                <a:gd name="T11" fmla="*/ 0 h 3203"/>
                <a:gd name="T12" fmla="*/ 1 w 1675"/>
                <a:gd name="T13" fmla="*/ 0 h 3203"/>
                <a:gd name="T14" fmla="*/ 1 w 1675"/>
                <a:gd name="T15" fmla="*/ 0 h 3203"/>
                <a:gd name="T16" fmla="*/ 1 w 1675"/>
                <a:gd name="T17" fmla="*/ 0 h 3203"/>
                <a:gd name="T18" fmla="*/ 1 w 1675"/>
                <a:gd name="T19" fmla="*/ 0 h 3203"/>
                <a:gd name="T20" fmla="*/ 1 w 1675"/>
                <a:gd name="T21" fmla="*/ 0 h 3203"/>
                <a:gd name="T22" fmla="*/ 1 w 1675"/>
                <a:gd name="T23" fmla="*/ 0 h 3203"/>
                <a:gd name="T24" fmla="*/ 1 w 1675"/>
                <a:gd name="T25" fmla="*/ 0 h 3203"/>
                <a:gd name="T26" fmla="*/ 1 w 1675"/>
                <a:gd name="T27" fmla="*/ 0 h 3203"/>
                <a:gd name="T28" fmla="*/ 1 w 1675"/>
                <a:gd name="T29" fmla="*/ 0 h 3203"/>
                <a:gd name="T30" fmla="*/ 1 w 1675"/>
                <a:gd name="T31" fmla="*/ 0 h 3203"/>
                <a:gd name="T32" fmla="*/ 1 w 1675"/>
                <a:gd name="T33" fmla="*/ 0 h 3203"/>
                <a:gd name="T34" fmla="*/ 1 w 1675"/>
                <a:gd name="T35" fmla="*/ 0 h 3203"/>
                <a:gd name="T36" fmla="*/ 1 w 1675"/>
                <a:gd name="T37" fmla="*/ 0 h 3203"/>
                <a:gd name="T38" fmla="*/ 1 w 1675"/>
                <a:gd name="T39" fmla="*/ 0 h 3203"/>
                <a:gd name="T40" fmla="*/ 1 w 1675"/>
                <a:gd name="T41" fmla="*/ 0 h 3203"/>
                <a:gd name="T42" fmla="*/ 1 w 1675"/>
                <a:gd name="T43" fmla="*/ 0 h 3203"/>
                <a:gd name="T44" fmla="*/ 1 w 1675"/>
                <a:gd name="T45" fmla="*/ 0 h 3203"/>
                <a:gd name="T46" fmla="*/ 1 w 1675"/>
                <a:gd name="T47" fmla="*/ 0 h 3203"/>
                <a:gd name="T48" fmla="*/ 1 w 1675"/>
                <a:gd name="T49" fmla="*/ 0 h 3203"/>
                <a:gd name="T50" fmla="*/ 1 w 1675"/>
                <a:gd name="T51" fmla="*/ 0 h 3203"/>
                <a:gd name="T52" fmla="*/ 1 w 1675"/>
                <a:gd name="T53" fmla="*/ 0 h 3203"/>
                <a:gd name="T54" fmla="*/ 1 w 1675"/>
                <a:gd name="T55" fmla="*/ 0 h 3203"/>
                <a:gd name="T56" fmla="*/ 1 w 1675"/>
                <a:gd name="T57" fmla="*/ 0 h 3203"/>
                <a:gd name="T58" fmla="*/ 1 w 1675"/>
                <a:gd name="T59" fmla="*/ 0 h 3203"/>
                <a:gd name="T60" fmla="*/ 1 w 1675"/>
                <a:gd name="T61" fmla="*/ 0 h 3203"/>
                <a:gd name="T62" fmla="*/ 1 w 1675"/>
                <a:gd name="T63" fmla="*/ 0 h 3203"/>
                <a:gd name="T64" fmla="*/ 1 w 1675"/>
                <a:gd name="T65" fmla="*/ 0 h 3203"/>
                <a:gd name="T66" fmla="*/ 1 w 1675"/>
                <a:gd name="T67" fmla="*/ 0 h 3203"/>
                <a:gd name="T68" fmla="*/ 1 w 1675"/>
                <a:gd name="T69" fmla="*/ 0 h 3203"/>
                <a:gd name="T70" fmla="*/ 1 w 1675"/>
                <a:gd name="T71" fmla="*/ 0 h 3203"/>
                <a:gd name="T72" fmla="*/ 1 w 1675"/>
                <a:gd name="T73" fmla="*/ 0 h 3203"/>
                <a:gd name="T74" fmla="*/ 1 w 1675"/>
                <a:gd name="T75" fmla="*/ 0 h 3203"/>
                <a:gd name="T76" fmla="*/ 1 w 1675"/>
                <a:gd name="T77" fmla="*/ 0 h 3203"/>
                <a:gd name="T78" fmla="*/ 1 w 1675"/>
                <a:gd name="T79" fmla="*/ 0 h 3203"/>
                <a:gd name="T80" fmla="*/ 1 w 1675"/>
                <a:gd name="T81" fmla="*/ 0 h 3203"/>
                <a:gd name="T82" fmla="*/ 1 w 1675"/>
                <a:gd name="T83" fmla="*/ 0 h 320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75"/>
                <a:gd name="T127" fmla="*/ 0 h 3203"/>
                <a:gd name="T128" fmla="*/ 1675 w 1675"/>
                <a:gd name="T129" fmla="*/ 3203 h 320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75" h="3203">
                  <a:moveTo>
                    <a:pt x="1588" y="3157"/>
                  </a:moveTo>
                  <a:lnTo>
                    <a:pt x="1620" y="3144"/>
                  </a:lnTo>
                  <a:lnTo>
                    <a:pt x="1645" y="3104"/>
                  </a:lnTo>
                  <a:lnTo>
                    <a:pt x="1672" y="2962"/>
                  </a:lnTo>
                  <a:lnTo>
                    <a:pt x="1675" y="2870"/>
                  </a:lnTo>
                  <a:lnTo>
                    <a:pt x="1675" y="2818"/>
                  </a:lnTo>
                  <a:lnTo>
                    <a:pt x="1673" y="2762"/>
                  </a:lnTo>
                  <a:lnTo>
                    <a:pt x="1653" y="2522"/>
                  </a:lnTo>
                  <a:lnTo>
                    <a:pt x="1572" y="2036"/>
                  </a:lnTo>
                  <a:lnTo>
                    <a:pt x="1523" y="1840"/>
                  </a:lnTo>
                  <a:lnTo>
                    <a:pt x="1474" y="1701"/>
                  </a:lnTo>
                  <a:lnTo>
                    <a:pt x="1453" y="1673"/>
                  </a:lnTo>
                  <a:lnTo>
                    <a:pt x="1418" y="1651"/>
                  </a:lnTo>
                  <a:lnTo>
                    <a:pt x="1351" y="1619"/>
                  </a:lnTo>
                  <a:lnTo>
                    <a:pt x="1164" y="1505"/>
                  </a:lnTo>
                  <a:lnTo>
                    <a:pt x="1056" y="1437"/>
                  </a:lnTo>
                  <a:lnTo>
                    <a:pt x="1000" y="1394"/>
                  </a:lnTo>
                  <a:lnTo>
                    <a:pt x="960" y="1342"/>
                  </a:lnTo>
                  <a:lnTo>
                    <a:pt x="941" y="1226"/>
                  </a:lnTo>
                  <a:lnTo>
                    <a:pt x="941" y="1193"/>
                  </a:lnTo>
                  <a:lnTo>
                    <a:pt x="941" y="1158"/>
                  </a:lnTo>
                  <a:lnTo>
                    <a:pt x="951" y="1105"/>
                  </a:lnTo>
                  <a:lnTo>
                    <a:pt x="1024" y="966"/>
                  </a:lnTo>
                  <a:lnTo>
                    <a:pt x="1058" y="836"/>
                  </a:lnTo>
                  <a:lnTo>
                    <a:pt x="1080" y="703"/>
                  </a:lnTo>
                  <a:lnTo>
                    <a:pt x="1077" y="676"/>
                  </a:lnTo>
                  <a:lnTo>
                    <a:pt x="1067" y="656"/>
                  </a:lnTo>
                  <a:lnTo>
                    <a:pt x="1050" y="604"/>
                  </a:lnTo>
                  <a:lnTo>
                    <a:pt x="1050" y="526"/>
                  </a:lnTo>
                  <a:lnTo>
                    <a:pt x="1045" y="429"/>
                  </a:lnTo>
                  <a:lnTo>
                    <a:pt x="1016" y="261"/>
                  </a:lnTo>
                  <a:lnTo>
                    <a:pt x="987" y="205"/>
                  </a:lnTo>
                  <a:lnTo>
                    <a:pt x="940" y="143"/>
                  </a:lnTo>
                  <a:lnTo>
                    <a:pt x="842" y="52"/>
                  </a:lnTo>
                  <a:lnTo>
                    <a:pt x="749" y="17"/>
                  </a:lnTo>
                  <a:lnTo>
                    <a:pt x="650" y="0"/>
                  </a:lnTo>
                  <a:lnTo>
                    <a:pt x="634" y="1"/>
                  </a:lnTo>
                  <a:lnTo>
                    <a:pt x="615" y="10"/>
                  </a:lnTo>
                  <a:lnTo>
                    <a:pt x="573" y="39"/>
                  </a:lnTo>
                  <a:lnTo>
                    <a:pt x="497" y="110"/>
                  </a:lnTo>
                  <a:lnTo>
                    <a:pt x="462" y="195"/>
                  </a:lnTo>
                  <a:lnTo>
                    <a:pt x="429" y="292"/>
                  </a:lnTo>
                  <a:lnTo>
                    <a:pt x="423" y="352"/>
                  </a:lnTo>
                  <a:lnTo>
                    <a:pt x="423" y="393"/>
                  </a:lnTo>
                  <a:lnTo>
                    <a:pt x="423" y="415"/>
                  </a:lnTo>
                  <a:lnTo>
                    <a:pt x="423" y="441"/>
                  </a:lnTo>
                  <a:lnTo>
                    <a:pt x="425" y="532"/>
                  </a:lnTo>
                  <a:lnTo>
                    <a:pt x="425" y="569"/>
                  </a:lnTo>
                  <a:lnTo>
                    <a:pt x="424" y="599"/>
                  </a:lnTo>
                  <a:lnTo>
                    <a:pt x="405" y="644"/>
                  </a:lnTo>
                  <a:lnTo>
                    <a:pt x="386" y="689"/>
                  </a:lnTo>
                  <a:lnTo>
                    <a:pt x="415" y="880"/>
                  </a:lnTo>
                  <a:lnTo>
                    <a:pt x="450" y="963"/>
                  </a:lnTo>
                  <a:lnTo>
                    <a:pt x="486" y="1040"/>
                  </a:lnTo>
                  <a:lnTo>
                    <a:pt x="516" y="1193"/>
                  </a:lnTo>
                  <a:lnTo>
                    <a:pt x="530" y="1232"/>
                  </a:lnTo>
                  <a:lnTo>
                    <a:pt x="575" y="1317"/>
                  </a:lnTo>
                  <a:lnTo>
                    <a:pt x="531" y="1356"/>
                  </a:lnTo>
                  <a:lnTo>
                    <a:pt x="461" y="1397"/>
                  </a:lnTo>
                  <a:lnTo>
                    <a:pt x="431" y="1401"/>
                  </a:lnTo>
                  <a:lnTo>
                    <a:pt x="391" y="1392"/>
                  </a:lnTo>
                  <a:lnTo>
                    <a:pt x="353" y="1381"/>
                  </a:lnTo>
                  <a:lnTo>
                    <a:pt x="321" y="1378"/>
                  </a:lnTo>
                  <a:lnTo>
                    <a:pt x="282" y="1382"/>
                  </a:lnTo>
                  <a:lnTo>
                    <a:pt x="254" y="1382"/>
                  </a:lnTo>
                  <a:lnTo>
                    <a:pt x="239" y="1382"/>
                  </a:lnTo>
                  <a:lnTo>
                    <a:pt x="224" y="1381"/>
                  </a:lnTo>
                  <a:lnTo>
                    <a:pt x="165" y="1379"/>
                  </a:lnTo>
                  <a:lnTo>
                    <a:pt x="142" y="1379"/>
                  </a:lnTo>
                  <a:lnTo>
                    <a:pt x="123" y="1385"/>
                  </a:lnTo>
                  <a:lnTo>
                    <a:pt x="112" y="1417"/>
                  </a:lnTo>
                  <a:lnTo>
                    <a:pt x="107" y="1482"/>
                  </a:lnTo>
                  <a:lnTo>
                    <a:pt x="94" y="1593"/>
                  </a:lnTo>
                  <a:lnTo>
                    <a:pt x="64" y="1686"/>
                  </a:lnTo>
                  <a:lnTo>
                    <a:pt x="46" y="1789"/>
                  </a:lnTo>
                  <a:lnTo>
                    <a:pt x="3" y="2317"/>
                  </a:lnTo>
                  <a:lnTo>
                    <a:pt x="0" y="2815"/>
                  </a:lnTo>
                  <a:lnTo>
                    <a:pt x="3" y="3176"/>
                  </a:lnTo>
                  <a:lnTo>
                    <a:pt x="316" y="3199"/>
                  </a:lnTo>
                  <a:lnTo>
                    <a:pt x="493" y="3203"/>
                  </a:lnTo>
                  <a:lnTo>
                    <a:pt x="587" y="3203"/>
                  </a:lnTo>
                  <a:lnTo>
                    <a:pt x="636" y="3203"/>
                  </a:lnTo>
                  <a:lnTo>
                    <a:pt x="686" y="3203"/>
                  </a:lnTo>
                  <a:lnTo>
                    <a:pt x="1588" y="315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9" name="Freeform 14"/>
            <p:cNvSpPr>
              <a:spLocks/>
            </p:cNvSpPr>
            <p:nvPr/>
          </p:nvSpPr>
          <p:spPr bwMode="auto">
            <a:xfrm>
              <a:off x="1547" y="2214"/>
              <a:ext cx="811" cy="966"/>
            </a:xfrm>
            <a:custGeom>
              <a:avLst/>
              <a:gdLst>
                <a:gd name="T0" fmla="*/ 1 w 1621"/>
                <a:gd name="T1" fmla="*/ 0 h 2897"/>
                <a:gd name="T2" fmla="*/ 1 w 1621"/>
                <a:gd name="T3" fmla="*/ 0 h 2897"/>
                <a:gd name="T4" fmla="*/ 1 w 1621"/>
                <a:gd name="T5" fmla="*/ 0 h 2897"/>
                <a:gd name="T6" fmla="*/ 1 w 1621"/>
                <a:gd name="T7" fmla="*/ 0 h 2897"/>
                <a:gd name="T8" fmla="*/ 1 w 1621"/>
                <a:gd name="T9" fmla="*/ 0 h 2897"/>
                <a:gd name="T10" fmla="*/ 1 w 1621"/>
                <a:gd name="T11" fmla="*/ 0 h 2897"/>
                <a:gd name="T12" fmla="*/ 1 w 1621"/>
                <a:gd name="T13" fmla="*/ 0 h 2897"/>
                <a:gd name="T14" fmla="*/ 1 w 1621"/>
                <a:gd name="T15" fmla="*/ 0 h 2897"/>
                <a:gd name="T16" fmla="*/ 1 w 1621"/>
                <a:gd name="T17" fmla="*/ 0 h 2897"/>
                <a:gd name="T18" fmla="*/ 1 w 1621"/>
                <a:gd name="T19" fmla="*/ 0 h 2897"/>
                <a:gd name="T20" fmla="*/ 1 w 1621"/>
                <a:gd name="T21" fmla="*/ 0 h 2897"/>
                <a:gd name="T22" fmla="*/ 1 w 1621"/>
                <a:gd name="T23" fmla="*/ 0 h 2897"/>
                <a:gd name="T24" fmla="*/ 1 w 1621"/>
                <a:gd name="T25" fmla="*/ 0 h 2897"/>
                <a:gd name="T26" fmla="*/ 1 w 1621"/>
                <a:gd name="T27" fmla="*/ 0 h 2897"/>
                <a:gd name="T28" fmla="*/ 1 w 1621"/>
                <a:gd name="T29" fmla="*/ 0 h 2897"/>
                <a:gd name="T30" fmla="*/ 1 w 1621"/>
                <a:gd name="T31" fmla="*/ 0 h 2897"/>
                <a:gd name="T32" fmla="*/ 1 w 1621"/>
                <a:gd name="T33" fmla="*/ 0 h 2897"/>
                <a:gd name="T34" fmla="*/ 1 w 1621"/>
                <a:gd name="T35" fmla="*/ 0 h 2897"/>
                <a:gd name="T36" fmla="*/ 1 w 1621"/>
                <a:gd name="T37" fmla="*/ 0 h 2897"/>
                <a:gd name="T38" fmla="*/ 1 w 1621"/>
                <a:gd name="T39" fmla="*/ 0 h 2897"/>
                <a:gd name="T40" fmla="*/ 1 w 1621"/>
                <a:gd name="T41" fmla="*/ 0 h 2897"/>
                <a:gd name="T42" fmla="*/ 1 w 1621"/>
                <a:gd name="T43" fmla="*/ 0 h 2897"/>
                <a:gd name="T44" fmla="*/ 1 w 1621"/>
                <a:gd name="T45" fmla="*/ 0 h 2897"/>
                <a:gd name="T46" fmla="*/ 1 w 1621"/>
                <a:gd name="T47" fmla="*/ 0 h 2897"/>
                <a:gd name="T48" fmla="*/ 1 w 1621"/>
                <a:gd name="T49" fmla="*/ 0 h 2897"/>
                <a:gd name="T50" fmla="*/ 1 w 1621"/>
                <a:gd name="T51" fmla="*/ 0 h 2897"/>
                <a:gd name="T52" fmla="*/ 1 w 1621"/>
                <a:gd name="T53" fmla="*/ 0 h 2897"/>
                <a:gd name="T54" fmla="*/ 1 w 1621"/>
                <a:gd name="T55" fmla="*/ 0 h 2897"/>
                <a:gd name="T56" fmla="*/ 1 w 1621"/>
                <a:gd name="T57" fmla="*/ 0 h 2897"/>
                <a:gd name="T58" fmla="*/ 1 w 1621"/>
                <a:gd name="T59" fmla="*/ 0 h 2897"/>
                <a:gd name="T60" fmla="*/ 1 w 1621"/>
                <a:gd name="T61" fmla="*/ 0 h 2897"/>
                <a:gd name="T62" fmla="*/ 0 w 1621"/>
                <a:gd name="T63" fmla="*/ 0 h 2897"/>
                <a:gd name="T64" fmla="*/ 1 w 1621"/>
                <a:gd name="T65" fmla="*/ 0 h 2897"/>
                <a:gd name="T66" fmla="*/ 1 w 1621"/>
                <a:gd name="T67" fmla="*/ 0 h 2897"/>
                <a:gd name="T68" fmla="*/ 1 w 1621"/>
                <a:gd name="T69" fmla="*/ 0 h 2897"/>
                <a:gd name="T70" fmla="*/ 1 w 1621"/>
                <a:gd name="T71" fmla="*/ 0 h 289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621"/>
                <a:gd name="T109" fmla="*/ 0 h 2897"/>
                <a:gd name="T110" fmla="*/ 1621 w 1621"/>
                <a:gd name="T111" fmla="*/ 2897 h 289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621" h="2897">
                  <a:moveTo>
                    <a:pt x="1621" y="2890"/>
                  </a:moveTo>
                  <a:lnTo>
                    <a:pt x="1621" y="2770"/>
                  </a:lnTo>
                  <a:lnTo>
                    <a:pt x="1617" y="2614"/>
                  </a:lnTo>
                  <a:lnTo>
                    <a:pt x="1595" y="2246"/>
                  </a:lnTo>
                  <a:lnTo>
                    <a:pt x="1553" y="1882"/>
                  </a:lnTo>
                  <a:lnTo>
                    <a:pt x="1522" y="1733"/>
                  </a:lnTo>
                  <a:lnTo>
                    <a:pt x="1481" y="1619"/>
                  </a:lnTo>
                  <a:lnTo>
                    <a:pt x="1431" y="1539"/>
                  </a:lnTo>
                  <a:lnTo>
                    <a:pt x="1368" y="1473"/>
                  </a:lnTo>
                  <a:lnTo>
                    <a:pt x="1275" y="1440"/>
                  </a:lnTo>
                  <a:lnTo>
                    <a:pt x="1181" y="1407"/>
                  </a:lnTo>
                  <a:lnTo>
                    <a:pt x="1052" y="1342"/>
                  </a:lnTo>
                  <a:lnTo>
                    <a:pt x="981" y="1300"/>
                  </a:lnTo>
                  <a:lnTo>
                    <a:pt x="937" y="1249"/>
                  </a:lnTo>
                  <a:lnTo>
                    <a:pt x="920" y="1197"/>
                  </a:lnTo>
                  <a:lnTo>
                    <a:pt x="920" y="1171"/>
                  </a:lnTo>
                  <a:lnTo>
                    <a:pt x="929" y="1139"/>
                  </a:lnTo>
                  <a:lnTo>
                    <a:pt x="1021" y="955"/>
                  </a:lnTo>
                  <a:lnTo>
                    <a:pt x="1055" y="851"/>
                  </a:lnTo>
                  <a:lnTo>
                    <a:pt x="1078" y="738"/>
                  </a:lnTo>
                  <a:lnTo>
                    <a:pt x="1078" y="700"/>
                  </a:lnTo>
                  <a:lnTo>
                    <a:pt x="1078" y="676"/>
                  </a:lnTo>
                  <a:lnTo>
                    <a:pt x="1076" y="645"/>
                  </a:lnTo>
                  <a:lnTo>
                    <a:pt x="1067" y="505"/>
                  </a:lnTo>
                  <a:lnTo>
                    <a:pt x="1034" y="279"/>
                  </a:lnTo>
                  <a:lnTo>
                    <a:pt x="939" y="128"/>
                  </a:lnTo>
                  <a:lnTo>
                    <a:pt x="826" y="7"/>
                  </a:lnTo>
                  <a:lnTo>
                    <a:pt x="808" y="3"/>
                  </a:lnTo>
                  <a:lnTo>
                    <a:pt x="787" y="1"/>
                  </a:lnTo>
                  <a:lnTo>
                    <a:pt x="743" y="16"/>
                  </a:lnTo>
                  <a:lnTo>
                    <a:pt x="716" y="37"/>
                  </a:lnTo>
                  <a:lnTo>
                    <a:pt x="723" y="53"/>
                  </a:lnTo>
                  <a:lnTo>
                    <a:pt x="695" y="22"/>
                  </a:lnTo>
                  <a:lnTo>
                    <a:pt x="657" y="3"/>
                  </a:lnTo>
                  <a:lnTo>
                    <a:pt x="638" y="0"/>
                  </a:lnTo>
                  <a:lnTo>
                    <a:pt x="621" y="10"/>
                  </a:lnTo>
                  <a:lnTo>
                    <a:pt x="533" y="108"/>
                  </a:lnTo>
                  <a:lnTo>
                    <a:pt x="451" y="222"/>
                  </a:lnTo>
                  <a:lnTo>
                    <a:pt x="442" y="416"/>
                  </a:lnTo>
                  <a:lnTo>
                    <a:pt x="442" y="540"/>
                  </a:lnTo>
                  <a:lnTo>
                    <a:pt x="439" y="621"/>
                  </a:lnTo>
                  <a:lnTo>
                    <a:pt x="423" y="661"/>
                  </a:lnTo>
                  <a:lnTo>
                    <a:pt x="408" y="703"/>
                  </a:lnTo>
                  <a:lnTo>
                    <a:pt x="408" y="731"/>
                  </a:lnTo>
                  <a:lnTo>
                    <a:pt x="405" y="752"/>
                  </a:lnTo>
                  <a:lnTo>
                    <a:pt x="405" y="773"/>
                  </a:lnTo>
                  <a:lnTo>
                    <a:pt x="406" y="804"/>
                  </a:lnTo>
                  <a:lnTo>
                    <a:pt x="442" y="875"/>
                  </a:lnTo>
                  <a:lnTo>
                    <a:pt x="480" y="947"/>
                  </a:lnTo>
                  <a:lnTo>
                    <a:pt x="528" y="1072"/>
                  </a:lnTo>
                  <a:lnTo>
                    <a:pt x="545" y="1135"/>
                  </a:lnTo>
                  <a:lnTo>
                    <a:pt x="542" y="1164"/>
                  </a:lnTo>
                  <a:lnTo>
                    <a:pt x="544" y="1190"/>
                  </a:lnTo>
                  <a:lnTo>
                    <a:pt x="545" y="1228"/>
                  </a:lnTo>
                  <a:lnTo>
                    <a:pt x="539" y="1265"/>
                  </a:lnTo>
                  <a:lnTo>
                    <a:pt x="521" y="1293"/>
                  </a:lnTo>
                  <a:lnTo>
                    <a:pt x="414" y="1373"/>
                  </a:lnTo>
                  <a:lnTo>
                    <a:pt x="315" y="1379"/>
                  </a:lnTo>
                  <a:lnTo>
                    <a:pt x="198" y="1401"/>
                  </a:lnTo>
                  <a:lnTo>
                    <a:pt x="74" y="1493"/>
                  </a:lnTo>
                  <a:lnTo>
                    <a:pt x="41" y="1626"/>
                  </a:lnTo>
                  <a:lnTo>
                    <a:pt x="20" y="1771"/>
                  </a:lnTo>
                  <a:lnTo>
                    <a:pt x="8" y="2012"/>
                  </a:lnTo>
                  <a:lnTo>
                    <a:pt x="0" y="2260"/>
                  </a:lnTo>
                  <a:lnTo>
                    <a:pt x="10" y="2569"/>
                  </a:lnTo>
                  <a:lnTo>
                    <a:pt x="18" y="2735"/>
                  </a:lnTo>
                  <a:lnTo>
                    <a:pt x="19" y="2812"/>
                  </a:lnTo>
                  <a:lnTo>
                    <a:pt x="19" y="2847"/>
                  </a:lnTo>
                  <a:lnTo>
                    <a:pt x="20" y="2883"/>
                  </a:lnTo>
                  <a:lnTo>
                    <a:pt x="819" y="2897"/>
                  </a:lnTo>
                  <a:lnTo>
                    <a:pt x="1370" y="2897"/>
                  </a:lnTo>
                  <a:lnTo>
                    <a:pt x="1621" y="289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70" name="Freeform 15"/>
            <p:cNvSpPr>
              <a:spLocks/>
            </p:cNvSpPr>
            <p:nvPr/>
          </p:nvSpPr>
          <p:spPr bwMode="auto">
            <a:xfrm>
              <a:off x="2014" y="2446"/>
              <a:ext cx="784" cy="733"/>
            </a:xfrm>
            <a:custGeom>
              <a:avLst/>
              <a:gdLst>
                <a:gd name="T0" fmla="*/ 0 w 1568"/>
                <a:gd name="T1" fmla="*/ 0 h 2197"/>
                <a:gd name="T2" fmla="*/ 1 w 1568"/>
                <a:gd name="T3" fmla="*/ 0 h 2197"/>
                <a:gd name="T4" fmla="*/ 1 w 1568"/>
                <a:gd name="T5" fmla="*/ 0 h 2197"/>
                <a:gd name="T6" fmla="*/ 1 w 1568"/>
                <a:gd name="T7" fmla="*/ 0 h 2197"/>
                <a:gd name="T8" fmla="*/ 1 w 1568"/>
                <a:gd name="T9" fmla="*/ 0 h 2197"/>
                <a:gd name="T10" fmla="*/ 1 w 1568"/>
                <a:gd name="T11" fmla="*/ 0 h 2197"/>
                <a:gd name="T12" fmla="*/ 1 w 1568"/>
                <a:gd name="T13" fmla="*/ 0 h 2197"/>
                <a:gd name="T14" fmla="*/ 1 w 1568"/>
                <a:gd name="T15" fmla="*/ 0 h 2197"/>
                <a:gd name="T16" fmla="*/ 1 w 1568"/>
                <a:gd name="T17" fmla="*/ 0 h 2197"/>
                <a:gd name="T18" fmla="*/ 1 w 1568"/>
                <a:gd name="T19" fmla="*/ 0 h 2197"/>
                <a:gd name="T20" fmla="*/ 1 w 1568"/>
                <a:gd name="T21" fmla="*/ 0 h 2197"/>
                <a:gd name="T22" fmla="*/ 1 w 1568"/>
                <a:gd name="T23" fmla="*/ 0 h 2197"/>
                <a:gd name="T24" fmla="*/ 1 w 1568"/>
                <a:gd name="T25" fmla="*/ 0 h 2197"/>
                <a:gd name="T26" fmla="*/ 1 w 1568"/>
                <a:gd name="T27" fmla="*/ 0 h 2197"/>
                <a:gd name="T28" fmla="*/ 1 w 1568"/>
                <a:gd name="T29" fmla="*/ 0 h 2197"/>
                <a:gd name="T30" fmla="*/ 1 w 1568"/>
                <a:gd name="T31" fmla="*/ 0 h 2197"/>
                <a:gd name="T32" fmla="*/ 1 w 1568"/>
                <a:gd name="T33" fmla="*/ 0 h 2197"/>
                <a:gd name="T34" fmla="*/ 1 w 1568"/>
                <a:gd name="T35" fmla="*/ 0 h 2197"/>
                <a:gd name="T36" fmla="*/ 1 w 1568"/>
                <a:gd name="T37" fmla="*/ 0 h 2197"/>
                <a:gd name="T38" fmla="*/ 1 w 1568"/>
                <a:gd name="T39" fmla="*/ 0 h 2197"/>
                <a:gd name="T40" fmla="*/ 1 w 1568"/>
                <a:gd name="T41" fmla="*/ 0 h 2197"/>
                <a:gd name="T42" fmla="*/ 1 w 1568"/>
                <a:gd name="T43" fmla="*/ 0 h 2197"/>
                <a:gd name="T44" fmla="*/ 1 w 1568"/>
                <a:gd name="T45" fmla="*/ 0 h 2197"/>
                <a:gd name="T46" fmla="*/ 1 w 1568"/>
                <a:gd name="T47" fmla="*/ 0 h 2197"/>
                <a:gd name="T48" fmla="*/ 1 w 1568"/>
                <a:gd name="T49" fmla="*/ 0 h 2197"/>
                <a:gd name="T50" fmla="*/ 1 w 1568"/>
                <a:gd name="T51" fmla="*/ 0 h 2197"/>
                <a:gd name="T52" fmla="*/ 1 w 1568"/>
                <a:gd name="T53" fmla="*/ 0 h 2197"/>
                <a:gd name="T54" fmla="*/ 1 w 1568"/>
                <a:gd name="T55" fmla="*/ 0 h 2197"/>
                <a:gd name="T56" fmla="*/ 1 w 1568"/>
                <a:gd name="T57" fmla="*/ 0 h 2197"/>
                <a:gd name="T58" fmla="*/ 1 w 1568"/>
                <a:gd name="T59" fmla="*/ 0 h 2197"/>
                <a:gd name="T60" fmla="*/ 1 w 1568"/>
                <a:gd name="T61" fmla="*/ 0 h 2197"/>
                <a:gd name="T62" fmla="*/ 1 w 1568"/>
                <a:gd name="T63" fmla="*/ 0 h 2197"/>
                <a:gd name="T64" fmla="*/ 1 w 1568"/>
                <a:gd name="T65" fmla="*/ 0 h 2197"/>
                <a:gd name="T66" fmla="*/ 0 w 1568"/>
                <a:gd name="T67" fmla="*/ 0 h 219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68"/>
                <a:gd name="T103" fmla="*/ 0 h 2197"/>
                <a:gd name="T104" fmla="*/ 1568 w 1568"/>
                <a:gd name="T105" fmla="*/ 2197 h 219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68" h="2197">
                  <a:moveTo>
                    <a:pt x="0" y="2197"/>
                  </a:moveTo>
                  <a:lnTo>
                    <a:pt x="28" y="2024"/>
                  </a:lnTo>
                  <a:lnTo>
                    <a:pt x="42" y="1747"/>
                  </a:lnTo>
                  <a:lnTo>
                    <a:pt x="82" y="1641"/>
                  </a:lnTo>
                  <a:lnTo>
                    <a:pt x="168" y="1569"/>
                  </a:lnTo>
                  <a:lnTo>
                    <a:pt x="277" y="1487"/>
                  </a:lnTo>
                  <a:lnTo>
                    <a:pt x="402" y="1414"/>
                  </a:lnTo>
                  <a:lnTo>
                    <a:pt x="448" y="1306"/>
                  </a:lnTo>
                  <a:lnTo>
                    <a:pt x="454" y="1248"/>
                  </a:lnTo>
                  <a:lnTo>
                    <a:pt x="378" y="1201"/>
                  </a:lnTo>
                  <a:lnTo>
                    <a:pt x="285" y="1092"/>
                  </a:lnTo>
                  <a:lnTo>
                    <a:pt x="285" y="880"/>
                  </a:lnTo>
                  <a:lnTo>
                    <a:pt x="324" y="510"/>
                  </a:lnTo>
                  <a:lnTo>
                    <a:pt x="356" y="240"/>
                  </a:lnTo>
                  <a:lnTo>
                    <a:pt x="472" y="57"/>
                  </a:lnTo>
                  <a:lnTo>
                    <a:pt x="549" y="0"/>
                  </a:lnTo>
                  <a:lnTo>
                    <a:pt x="619" y="11"/>
                  </a:lnTo>
                  <a:lnTo>
                    <a:pt x="688" y="24"/>
                  </a:lnTo>
                  <a:lnTo>
                    <a:pt x="721" y="0"/>
                  </a:lnTo>
                  <a:lnTo>
                    <a:pt x="870" y="115"/>
                  </a:lnTo>
                  <a:lnTo>
                    <a:pt x="985" y="450"/>
                  </a:lnTo>
                  <a:lnTo>
                    <a:pt x="1063" y="747"/>
                  </a:lnTo>
                  <a:lnTo>
                    <a:pt x="1063" y="1010"/>
                  </a:lnTo>
                  <a:lnTo>
                    <a:pt x="985" y="1191"/>
                  </a:lnTo>
                  <a:lnTo>
                    <a:pt x="900" y="1261"/>
                  </a:lnTo>
                  <a:lnTo>
                    <a:pt x="932" y="1329"/>
                  </a:lnTo>
                  <a:lnTo>
                    <a:pt x="1081" y="1462"/>
                  </a:lnTo>
                  <a:lnTo>
                    <a:pt x="1266" y="1487"/>
                  </a:lnTo>
                  <a:lnTo>
                    <a:pt x="1367" y="1560"/>
                  </a:lnTo>
                  <a:lnTo>
                    <a:pt x="1445" y="1638"/>
                  </a:lnTo>
                  <a:lnTo>
                    <a:pt x="1484" y="1794"/>
                  </a:lnTo>
                  <a:lnTo>
                    <a:pt x="1531" y="1959"/>
                  </a:lnTo>
                  <a:lnTo>
                    <a:pt x="1568" y="2194"/>
                  </a:lnTo>
                  <a:lnTo>
                    <a:pt x="0" y="2197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71" name="Freeform 16"/>
            <p:cNvSpPr>
              <a:spLocks/>
            </p:cNvSpPr>
            <p:nvPr/>
          </p:nvSpPr>
          <p:spPr bwMode="auto">
            <a:xfrm>
              <a:off x="2793" y="2383"/>
              <a:ext cx="827" cy="794"/>
            </a:xfrm>
            <a:custGeom>
              <a:avLst/>
              <a:gdLst>
                <a:gd name="T0" fmla="*/ 0 w 1653"/>
                <a:gd name="T1" fmla="*/ 0 h 2380"/>
                <a:gd name="T2" fmla="*/ 1 w 1653"/>
                <a:gd name="T3" fmla="*/ 0 h 2380"/>
                <a:gd name="T4" fmla="*/ 1 w 1653"/>
                <a:gd name="T5" fmla="*/ 0 h 2380"/>
                <a:gd name="T6" fmla="*/ 1 w 1653"/>
                <a:gd name="T7" fmla="*/ 0 h 2380"/>
                <a:gd name="T8" fmla="*/ 1 w 1653"/>
                <a:gd name="T9" fmla="*/ 0 h 2380"/>
                <a:gd name="T10" fmla="*/ 1 w 1653"/>
                <a:gd name="T11" fmla="*/ 0 h 2380"/>
                <a:gd name="T12" fmla="*/ 1 w 1653"/>
                <a:gd name="T13" fmla="*/ 0 h 2380"/>
                <a:gd name="T14" fmla="*/ 1 w 1653"/>
                <a:gd name="T15" fmla="*/ 0 h 2380"/>
                <a:gd name="T16" fmla="*/ 1 w 1653"/>
                <a:gd name="T17" fmla="*/ 0 h 2380"/>
                <a:gd name="T18" fmla="*/ 1 w 1653"/>
                <a:gd name="T19" fmla="*/ 0 h 2380"/>
                <a:gd name="T20" fmla="*/ 1 w 1653"/>
                <a:gd name="T21" fmla="*/ 0 h 2380"/>
                <a:gd name="T22" fmla="*/ 1 w 1653"/>
                <a:gd name="T23" fmla="*/ 0 h 2380"/>
                <a:gd name="T24" fmla="*/ 1 w 1653"/>
                <a:gd name="T25" fmla="*/ 0 h 2380"/>
                <a:gd name="T26" fmla="*/ 1 w 1653"/>
                <a:gd name="T27" fmla="*/ 0 h 2380"/>
                <a:gd name="T28" fmla="*/ 1 w 1653"/>
                <a:gd name="T29" fmla="*/ 0 h 2380"/>
                <a:gd name="T30" fmla="*/ 1 w 1653"/>
                <a:gd name="T31" fmla="*/ 0 h 2380"/>
                <a:gd name="T32" fmla="*/ 1 w 1653"/>
                <a:gd name="T33" fmla="*/ 0 h 2380"/>
                <a:gd name="T34" fmla="*/ 1 w 1653"/>
                <a:gd name="T35" fmla="*/ 0 h 2380"/>
                <a:gd name="T36" fmla="*/ 1 w 1653"/>
                <a:gd name="T37" fmla="*/ 0 h 2380"/>
                <a:gd name="T38" fmla="*/ 1 w 1653"/>
                <a:gd name="T39" fmla="*/ 0 h 2380"/>
                <a:gd name="T40" fmla="*/ 1 w 1653"/>
                <a:gd name="T41" fmla="*/ 0 h 2380"/>
                <a:gd name="T42" fmla="*/ 1 w 1653"/>
                <a:gd name="T43" fmla="*/ 0 h 2380"/>
                <a:gd name="T44" fmla="*/ 1 w 1653"/>
                <a:gd name="T45" fmla="*/ 0 h 2380"/>
                <a:gd name="T46" fmla="*/ 1 w 1653"/>
                <a:gd name="T47" fmla="*/ 0 h 2380"/>
                <a:gd name="T48" fmla="*/ 1 w 1653"/>
                <a:gd name="T49" fmla="*/ 0 h 2380"/>
                <a:gd name="T50" fmla="*/ 1 w 1653"/>
                <a:gd name="T51" fmla="*/ 0 h 2380"/>
                <a:gd name="T52" fmla="*/ 1 w 1653"/>
                <a:gd name="T53" fmla="*/ 0 h 2380"/>
                <a:gd name="T54" fmla="*/ 1 w 1653"/>
                <a:gd name="T55" fmla="*/ 0 h 2380"/>
                <a:gd name="T56" fmla="*/ 1 w 1653"/>
                <a:gd name="T57" fmla="*/ 0 h 2380"/>
                <a:gd name="T58" fmla="*/ 1 w 1653"/>
                <a:gd name="T59" fmla="*/ 0 h 2380"/>
                <a:gd name="T60" fmla="*/ 1 w 1653"/>
                <a:gd name="T61" fmla="*/ 0 h 2380"/>
                <a:gd name="T62" fmla="*/ 1 w 1653"/>
                <a:gd name="T63" fmla="*/ 0 h 2380"/>
                <a:gd name="T64" fmla="*/ 1 w 1653"/>
                <a:gd name="T65" fmla="*/ 0 h 2380"/>
                <a:gd name="T66" fmla="*/ 1 w 1653"/>
                <a:gd name="T67" fmla="*/ 0 h 2380"/>
                <a:gd name="T68" fmla="*/ 1 w 1653"/>
                <a:gd name="T69" fmla="*/ 0 h 2380"/>
                <a:gd name="T70" fmla="*/ 1 w 1653"/>
                <a:gd name="T71" fmla="*/ 0 h 2380"/>
                <a:gd name="T72" fmla="*/ 1 w 1653"/>
                <a:gd name="T73" fmla="*/ 0 h 2380"/>
                <a:gd name="T74" fmla="*/ 0 w 1653"/>
                <a:gd name="T75" fmla="*/ 0 h 23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653"/>
                <a:gd name="T115" fmla="*/ 0 h 2380"/>
                <a:gd name="T116" fmla="*/ 1653 w 1653"/>
                <a:gd name="T117" fmla="*/ 2380 h 238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653" h="2380">
                  <a:moveTo>
                    <a:pt x="0" y="2380"/>
                  </a:moveTo>
                  <a:lnTo>
                    <a:pt x="34" y="1839"/>
                  </a:lnTo>
                  <a:lnTo>
                    <a:pt x="82" y="1712"/>
                  </a:lnTo>
                  <a:lnTo>
                    <a:pt x="153" y="1528"/>
                  </a:lnTo>
                  <a:lnTo>
                    <a:pt x="237" y="1508"/>
                  </a:lnTo>
                  <a:lnTo>
                    <a:pt x="400" y="1473"/>
                  </a:lnTo>
                  <a:lnTo>
                    <a:pt x="477" y="1427"/>
                  </a:lnTo>
                  <a:lnTo>
                    <a:pt x="548" y="1365"/>
                  </a:lnTo>
                  <a:lnTo>
                    <a:pt x="572" y="1208"/>
                  </a:lnTo>
                  <a:lnTo>
                    <a:pt x="495" y="997"/>
                  </a:lnTo>
                  <a:lnTo>
                    <a:pt x="440" y="975"/>
                  </a:lnTo>
                  <a:lnTo>
                    <a:pt x="393" y="747"/>
                  </a:lnTo>
                  <a:lnTo>
                    <a:pt x="425" y="686"/>
                  </a:lnTo>
                  <a:lnTo>
                    <a:pt x="409" y="464"/>
                  </a:lnTo>
                  <a:lnTo>
                    <a:pt x="418" y="246"/>
                  </a:lnTo>
                  <a:lnTo>
                    <a:pt x="472" y="163"/>
                  </a:lnTo>
                  <a:lnTo>
                    <a:pt x="588" y="19"/>
                  </a:lnTo>
                  <a:lnTo>
                    <a:pt x="681" y="0"/>
                  </a:lnTo>
                  <a:lnTo>
                    <a:pt x="806" y="0"/>
                  </a:lnTo>
                  <a:lnTo>
                    <a:pt x="899" y="57"/>
                  </a:lnTo>
                  <a:lnTo>
                    <a:pt x="977" y="163"/>
                  </a:lnTo>
                  <a:lnTo>
                    <a:pt x="1031" y="345"/>
                  </a:lnTo>
                  <a:lnTo>
                    <a:pt x="1046" y="496"/>
                  </a:lnTo>
                  <a:lnTo>
                    <a:pt x="1047" y="631"/>
                  </a:lnTo>
                  <a:lnTo>
                    <a:pt x="1093" y="653"/>
                  </a:lnTo>
                  <a:lnTo>
                    <a:pt x="1078" y="865"/>
                  </a:lnTo>
                  <a:lnTo>
                    <a:pt x="1012" y="903"/>
                  </a:lnTo>
                  <a:lnTo>
                    <a:pt x="993" y="1030"/>
                  </a:lnTo>
                  <a:lnTo>
                    <a:pt x="968" y="1179"/>
                  </a:lnTo>
                  <a:lnTo>
                    <a:pt x="983" y="1296"/>
                  </a:lnTo>
                  <a:lnTo>
                    <a:pt x="1070" y="1368"/>
                  </a:lnTo>
                  <a:lnTo>
                    <a:pt x="1186" y="1413"/>
                  </a:lnTo>
                  <a:lnTo>
                    <a:pt x="1350" y="1447"/>
                  </a:lnTo>
                  <a:lnTo>
                    <a:pt x="1468" y="1462"/>
                  </a:lnTo>
                  <a:lnTo>
                    <a:pt x="1530" y="1579"/>
                  </a:lnTo>
                  <a:lnTo>
                    <a:pt x="1577" y="1687"/>
                  </a:lnTo>
                  <a:lnTo>
                    <a:pt x="1653" y="2353"/>
                  </a:lnTo>
                  <a:lnTo>
                    <a:pt x="0" y="238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72" name="Rectangle 17"/>
            <p:cNvSpPr>
              <a:spLocks noChangeArrowheads="1"/>
            </p:cNvSpPr>
            <p:nvPr/>
          </p:nvSpPr>
          <p:spPr bwMode="auto">
            <a:xfrm>
              <a:off x="3272" y="1322"/>
              <a:ext cx="110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GB">
                <a:latin typeface="Lucida Sans Unicode" charset="0"/>
              </a:endParaRPr>
            </a:p>
          </p:txBody>
        </p:sp>
        <p:sp>
          <p:nvSpPr>
            <p:cNvPr id="19473" name="Rectangle 18"/>
            <p:cNvSpPr>
              <a:spLocks noChangeArrowheads="1"/>
            </p:cNvSpPr>
            <p:nvPr/>
          </p:nvSpPr>
          <p:spPr bwMode="auto">
            <a:xfrm>
              <a:off x="3166" y="1365"/>
              <a:ext cx="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1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4" name="Rectangle 19"/>
            <p:cNvSpPr>
              <a:spLocks noChangeArrowheads="1"/>
            </p:cNvSpPr>
            <p:nvPr/>
          </p:nvSpPr>
          <p:spPr bwMode="auto">
            <a:xfrm>
              <a:off x="3079" y="1409"/>
              <a:ext cx="110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5" name="Rectangle 20"/>
            <p:cNvSpPr>
              <a:spLocks noChangeArrowheads="1"/>
            </p:cNvSpPr>
            <p:nvPr/>
          </p:nvSpPr>
          <p:spPr bwMode="auto">
            <a:xfrm>
              <a:off x="3017" y="1498"/>
              <a:ext cx="69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5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6" name="Rectangle 21"/>
            <p:cNvSpPr>
              <a:spLocks noChangeArrowheads="1"/>
            </p:cNvSpPr>
            <p:nvPr/>
          </p:nvSpPr>
          <p:spPr bwMode="auto">
            <a:xfrm>
              <a:off x="2961" y="1587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3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7" name="Rectangle 22"/>
            <p:cNvSpPr>
              <a:spLocks noChangeArrowheads="1"/>
            </p:cNvSpPr>
            <p:nvPr/>
          </p:nvSpPr>
          <p:spPr bwMode="auto">
            <a:xfrm>
              <a:off x="2920" y="1680"/>
              <a:ext cx="50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1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8" name="Rectangle 23"/>
            <p:cNvSpPr>
              <a:spLocks noChangeArrowheads="1"/>
            </p:cNvSpPr>
            <p:nvPr/>
          </p:nvSpPr>
          <p:spPr bwMode="auto">
            <a:xfrm>
              <a:off x="2895" y="1749"/>
              <a:ext cx="41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9" name="Freeform 24"/>
            <p:cNvSpPr>
              <a:spLocks/>
            </p:cNvSpPr>
            <p:nvPr/>
          </p:nvSpPr>
          <p:spPr bwMode="auto">
            <a:xfrm>
              <a:off x="950" y="1735"/>
              <a:ext cx="777" cy="965"/>
            </a:xfrm>
            <a:custGeom>
              <a:avLst/>
              <a:gdLst>
                <a:gd name="T0" fmla="*/ 1 w 1554"/>
                <a:gd name="T1" fmla="*/ 0 h 2895"/>
                <a:gd name="T2" fmla="*/ 1 w 1554"/>
                <a:gd name="T3" fmla="*/ 0 h 2895"/>
                <a:gd name="T4" fmla="*/ 1 w 1554"/>
                <a:gd name="T5" fmla="*/ 0 h 2895"/>
                <a:gd name="T6" fmla="*/ 1 w 1554"/>
                <a:gd name="T7" fmla="*/ 0 h 2895"/>
                <a:gd name="T8" fmla="*/ 1 w 1554"/>
                <a:gd name="T9" fmla="*/ 0 h 2895"/>
                <a:gd name="T10" fmla="*/ 1 w 1554"/>
                <a:gd name="T11" fmla="*/ 0 h 2895"/>
                <a:gd name="T12" fmla="*/ 1 w 1554"/>
                <a:gd name="T13" fmla="*/ 0 h 2895"/>
                <a:gd name="T14" fmla="*/ 1 w 1554"/>
                <a:gd name="T15" fmla="*/ 0 h 2895"/>
                <a:gd name="T16" fmla="*/ 1 w 1554"/>
                <a:gd name="T17" fmla="*/ 0 h 2895"/>
                <a:gd name="T18" fmla="*/ 1 w 1554"/>
                <a:gd name="T19" fmla="*/ 0 h 2895"/>
                <a:gd name="T20" fmla="*/ 1 w 1554"/>
                <a:gd name="T21" fmla="*/ 0 h 2895"/>
                <a:gd name="T22" fmla="*/ 1 w 1554"/>
                <a:gd name="T23" fmla="*/ 0 h 2895"/>
                <a:gd name="T24" fmla="*/ 1 w 1554"/>
                <a:gd name="T25" fmla="*/ 0 h 2895"/>
                <a:gd name="T26" fmla="*/ 1 w 1554"/>
                <a:gd name="T27" fmla="*/ 0 h 2895"/>
                <a:gd name="T28" fmla="*/ 1 w 1554"/>
                <a:gd name="T29" fmla="*/ 0 h 2895"/>
                <a:gd name="T30" fmla="*/ 1 w 1554"/>
                <a:gd name="T31" fmla="*/ 0 h 2895"/>
                <a:gd name="T32" fmla="*/ 1 w 1554"/>
                <a:gd name="T33" fmla="*/ 0 h 2895"/>
                <a:gd name="T34" fmla="*/ 1 w 1554"/>
                <a:gd name="T35" fmla="*/ 0 h 2895"/>
                <a:gd name="T36" fmla="*/ 1 w 1554"/>
                <a:gd name="T37" fmla="*/ 0 h 2895"/>
                <a:gd name="T38" fmla="*/ 1 w 1554"/>
                <a:gd name="T39" fmla="*/ 0 h 2895"/>
                <a:gd name="T40" fmla="*/ 1 w 1554"/>
                <a:gd name="T41" fmla="*/ 0 h 2895"/>
                <a:gd name="T42" fmla="*/ 1 w 1554"/>
                <a:gd name="T43" fmla="*/ 0 h 2895"/>
                <a:gd name="T44" fmla="*/ 1 w 1554"/>
                <a:gd name="T45" fmla="*/ 0 h 2895"/>
                <a:gd name="T46" fmla="*/ 1 w 1554"/>
                <a:gd name="T47" fmla="*/ 0 h 2895"/>
                <a:gd name="T48" fmla="*/ 1 w 1554"/>
                <a:gd name="T49" fmla="*/ 0 h 2895"/>
                <a:gd name="T50" fmla="*/ 1 w 1554"/>
                <a:gd name="T51" fmla="*/ 0 h 2895"/>
                <a:gd name="T52" fmla="*/ 1 w 1554"/>
                <a:gd name="T53" fmla="*/ 0 h 2895"/>
                <a:gd name="T54" fmla="*/ 1 w 1554"/>
                <a:gd name="T55" fmla="*/ 0 h 2895"/>
                <a:gd name="T56" fmla="*/ 1 w 1554"/>
                <a:gd name="T57" fmla="*/ 0 h 2895"/>
                <a:gd name="T58" fmla="*/ 1 w 1554"/>
                <a:gd name="T59" fmla="*/ 0 h 2895"/>
                <a:gd name="T60" fmla="*/ 1 w 1554"/>
                <a:gd name="T61" fmla="*/ 0 h 2895"/>
                <a:gd name="T62" fmla="*/ 1 w 1554"/>
                <a:gd name="T63" fmla="*/ 0 h 2895"/>
                <a:gd name="T64" fmla="*/ 1 w 1554"/>
                <a:gd name="T65" fmla="*/ 0 h 2895"/>
                <a:gd name="T66" fmla="*/ 0 w 1554"/>
                <a:gd name="T67" fmla="*/ 0 h 2895"/>
                <a:gd name="T68" fmla="*/ 1 w 1554"/>
                <a:gd name="T69" fmla="*/ 0 h 2895"/>
                <a:gd name="T70" fmla="*/ 1 w 1554"/>
                <a:gd name="T71" fmla="*/ 0 h 289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554"/>
                <a:gd name="T109" fmla="*/ 0 h 2895"/>
                <a:gd name="T110" fmla="*/ 1554 w 1554"/>
                <a:gd name="T111" fmla="*/ 2895 h 289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554" h="2895">
                  <a:moveTo>
                    <a:pt x="1487" y="2887"/>
                  </a:moveTo>
                  <a:lnTo>
                    <a:pt x="1516" y="2876"/>
                  </a:lnTo>
                  <a:lnTo>
                    <a:pt x="1536" y="2838"/>
                  </a:lnTo>
                  <a:lnTo>
                    <a:pt x="1554" y="2707"/>
                  </a:lnTo>
                  <a:lnTo>
                    <a:pt x="1554" y="2665"/>
                  </a:lnTo>
                  <a:lnTo>
                    <a:pt x="1553" y="2619"/>
                  </a:lnTo>
                  <a:lnTo>
                    <a:pt x="1547" y="2519"/>
                  </a:lnTo>
                  <a:lnTo>
                    <a:pt x="1518" y="2295"/>
                  </a:lnTo>
                  <a:lnTo>
                    <a:pt x="1425" y="1842"/>
                  </a:lnTo>
                  <a:lnTo>
                    <a:pt x="1323" y="1530"/>
                  </a:lnTo>
                  <a:lnTo>
                    <a:pt x="1284" y="1492"/>
                  </a:lnTo>
                  <a:lnTo>
                    <a:pt x="1237" y="1468"/>
                  </a:lnTo>
                  <a:lnTo>
                    <a:pt x="1029" y="1374"/>
                  </a:lnTo>
                  <a:lnTo>
                    <a:pt x="977" y="1323"/>
                  </a:lnTo>
                  <a:lnTo>
                    <a:pt x="940" y="1245"/>
                  </a:lnTo>
                  <a:lnTo>
                    <a:pt x="924" y="1193"/>
                  </a:lnTo>
                  <a:lnTo>
                    <a:pt x="925" y="1170"/>
                  </a:lnTo>
                  <a:lnTo>
                    <a:pt x="934" y="1137"/>
                  </a:lnTo>
                  <a:lnTo>
                    <a:pt x="1021" y="953"/>
                  </a:lnTo>
                  <a:lnTo>
                    <a:pt x="1055" y="848"/>
                  </a:lnTo>
                  <a:lnTo>
                    <a:pt x="1072" y="786"/>
                  </a:lnTo>
                  <a:lnTo>
                    <a:pt x="1078" y="740"/>
                  </a:lnTo>
                  <a:lnTo>
                    <a:pt x="1078" y="702"/>
                  </a:lnTo>
                  <a:lnTo>
                    <a:pt x="1078" y="678"/>
                  </a:lnTo>
                  <a:lnTo>
                    <a:pt x="1077" y="647"/>
                  </a:lnTo>
                  <a:lnTo>
                    <a:pt x="1068" y="507"/>
                  </a:lnTo>
                  <a:lnTo>
                    <a:pt x="1036" y="280"/>
                  </a:lnTo>
                  <a:lnTo>
                    <a:pt x="942" y="129"/>
                  </a:lnTo>
                  <a:lnTo>
                    <a:pt x="831" y="5"/>
                  </a:lnTo>
                  <a:lnTo>
                    <a:pt x="814" y="0"/>
                  </a:lnTo>
                  <a:lnTo>
                    <a:pt x="793" y="0"/>
                  </a:lnTo>
                  <a:lnTo>
                    <a:pt x="750" y="16"/>
                  </a:lnTo>
                  <a:lnTo>
                    <a:pt x="723" y="39"/>
                  </a:lnTo>
                  <a:lnTo>
                    <a:pt x="720" y="48"/>
                  </a:lnTo>
                  <a:lnTo>
                    <a:pt x="729" y="58"/>
                  </a:lnTo>
                  <a:lnTo>
                    <a:pt x="701" y="23"/>
                  </a:lnTo>
                  <a:lnTo>
                    <a:pt x="665" y="6"/>
                  </a:lnTo>
                  <a:lnTo>
                    <a:pt x="647" y="3"/>
                  </a:lnTo>
                  <a:lnTo>
                    <a:pt x="630" y="13"/>
                  </a:lnTo>
                  <a:lnTo>
                    <a:pt x="543" y="110"/>
                  </a:lnTo>
                  <a:lnTo>
                    <a:pt x="463" y="224"/>
                  </a:lnTo>
                  <a:lnTo>
                    <a:pt x="452" y="418"/>
                  </a:lnTo>
                  <a:lnTo>
                    <a:pt x="452" y="540"/>
                  </a:lnTo>
                  <a:lnTo>
                    <a:pt x="448" y="621"/>
                  </a:lnTo>
                  <a:lnTo>
                    <a:pt x="433" y="660"/>
                  </a:lnTo>
                  <a:lnTo>
                    <a:pt x="419" y="704"/>
                  </a:lnTo>
                  <a:lnTo>
                    <a:pt x="419" y="728"/>
                  </a:lnTo>
                  <a:lnTo>
                    <a:pt x="417" y="750"/>
                  </a:lnTo>
                  <a:lnTo>
                    <a:pt x="417" y="773"/>
                  </a:lnTo>
                  <a:lnTo>
                    <a:pt x="417" y="806"/>
                  </a:lnTo>
                  <a:lnTo>
                    <a:pt x="452" y="875"/>
                  </a:lnTo>
                  <a:lnTo>
                    <a:pt x="489" y="946"/>
                  </a:lnTo>
                  <a:lnTo>
                    <a:pt x="538" y="1069"/>
                  </a:lnTo>
                  <a:lnTo>
                    <a:pt x="554" y="1133"/>
                  </a:lnTo>
                  <a:lnTo>
                    <a:pt x="550" y="1163"/>
                  </a:lnTo>
                  <a:lnTo>
                    <a:pt x="553" y="1187"/>
                  </a:lnTo>
                  <a:lnTo>
                    <a:pt x="554" y="1225"/>
                  </a:lnTo>
                  <a:lnTo>
                    <a:pt x="547" y="1260"/>
                  </a:lnTo>
                  <a:lnTo>
                    <a:pt x="531" y="1286"/>
                  </a:lnTo>
                  <a:lnTo>
                    <a:pt x="479" y="1330"/>
                  </a:lnTo>
                  <a:lnTo>
                    <a:pt x="424" y="1372"/>
                  </a:lnTo>
                  <a:lnTo>
                    <a:pt x="328" y="1375"/>
                  </a:lnTo>
                  <a:lnTo>
                    <a:pt x="212" y="1398"/>
                  </a:lnTo>
                  <a:lnTo>
                    <a:pt x="90" y="1491"/>
                  </a:lnTo>
                  <a:lnTo>
                    <a:pt x="57" y="1622"/>
                  </a:lnTo>
                  <a:lnTo>
                    <a:pt x="33" y="1764"/>
                  </a:lnTo>
                  <a:lnTo>
                    <a:pt x="5" y="2369"/>
                  </a:lnTo>
                  <a:lnTo>
                    <a:pt x="0" y="2853"/>
                  </a:lnTo>
                  <a:lnTo>
                    <a:pt x="472" y="2886"/>
                  </a:lnTo>
                  <a:lnTo>
                    <a:pt x="948" y="2895"/>
                  </a:lnTo>
                  <a:lnTo>
                    <a:pt x="1214" y="2895"/>
                  </a:lnTo>
                  <a:lnTo>
                    <a:pt x="1487" y="2887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0" name="Freeform 25"/>
            <p:cNvSpPr>
              <a:spLocks/>
            </p:cNvSpPr>
            <p:nvPr/>
          </p:nvSpPr>
          <p:spPr bwMode="auto">
            <a:xfrm>
              <a:off x="845" y="1993"/>
              <a:ext cx="774" cy="977"/>
            </a:xfrm>
            <a:custGeom>
              <a:avLst/>
              <a:gdLst>
                <a:gd name="T0" fmla="*/ 0 w 1549"/>
                <a:gd name="T1" fmla="*/ 0 h 2933"/>
                <a:gd name="T2" fmla="*/ 0 w 1549"/>
                <a:gd name="T3" fmla="*/ 0 h 2933"/>
                <a:gd name="T4" fmla="*/ 0 w 1549"/>
                <a:gd name="T5" fmla="*/ 0 h 2933"/>
                <a:gd name="T6" fmla="*/ 0 w 1549"/>
                <a:gd name="T7" fmla="*/ 0 h 2933"/>
                <a:gd name="T8" fmla="*/ 0 w 1549"/>
                <a:gd name="T9" fmla="*/ 0 h 2933"/>
                <a:gd name="T10" fmla="*/ 0 w 1549"/>
                <a:gd name="T11" fmla="*/ 0 h 2933"/>
                <a:gd name="T12" fmla="*/ 0 w 1549"/>
                <a:gd name="T13" fmla="*/ 0 h 2933"/>
                <a:gd name="T14" fmla="*/ 0 w 1549"/>
                <a:gd name="T15" fmla="*/ 0 h 2933"/>
                <a:gd name="T16" fmla="*/ 0 w 1549"/>
                <a:gd name="T17" fmla="*/ 0 h 2933"/>
                <a:gd name="T18" fmla="*/ 0 w 1549"/>
                <a:gd name="T19" fmla="*/ 0 h 2933"/>
                <a:gd name="T20" fmla="*/ 0 w 1549"/>
                <a:gd name="T21" fmla="*/ 0 h 2933"/>
                <a:gd name="T22" fmla="*/ 0 w 1549"/>
                <a:gd name="T23" fmla="*/ 0 h 2933"/>
                <a:gd name="T24" fmla="*/ 0 w 1549"/>
                <a:gd name="T25" fmla="*/ 0 h 2933"/>
                <a:gd name="T26" fmla="*/ 0 w 1549"/>
                <a:gd name="T27" fmla="*/ 0 h 2933"/>
                <a:gd name="T28" fmla="*/ 0 w 1549"/>
                <a:gd name="T29" fmla="*/ 0 h 2933"/>
                <a:gd name="T30" fmla="*/ 0 w 1549"/>
                <a:gd name="T31" fmla="*/ 0 h 2933"/>
                <a:gd name="T32" fmla="*/ 0 w 1549"/>
                <a:gd name="T33" fmla="*/ 0 h 2933"/>
                <a:gd name="T34" fmla="*/ 0 w 1549"/>
                <a:gd name="T35" fmla="*/ 0 h 2933"/>
                <a:gd name="T36" fmla="*/ 0 w 1549"/>
                <a:gd name="T37" fmla="*/ 0 h 2933"/>
                <a:gd name="T38" fmla="*/ 0 w 1549"/>
                <a:gd name="T39" fmla="*/ 0 h 2933"/>
                <a:gd name="T40" fmla="*/ 0 w 1549"/>
                <a:gd name="T41" fmla="*/ 0 h 2933"/>
                <a:gd name="T42" fmla="*/ 0 w 1549"/>
                <a:gd name="T43" fmla="*/ 0 h 2933"/>
                <a:gd name="T44" fmla="*/ 0 w 1549"/>
                <a:gd name="T45" fmla="*/ 0 h 2933"/>
                <a:gd name="T46" fmla="*/ 0 w 1549"/>
                <a:gd name="T47" fmla="*/ 0 h 2933"/>
                <a:gd name="T48" fmla="*/ 0 w 1549"/>
                <a:gd name="T49" fmla="*/ 0 h 2933"/>
                <a:gd name="T50" fmla="*/ 0 w 1549"/>
                <a:gd name="T51" fmla="*/ 0 h 2933"/>
                <a:gd name="T52" fmla="*/ 0 w 1549"/>
                <a:gd name="T53" fmla="*/ 0 h 2933"/>
                <a:gd name="T54" fmla="*/ 0 w 1549"/>
                <a:gd name="T55" fmla="*/ 0 h 2933"/>
                <a:gd name="T56" fmla="*/ 0 w 1549"/>
                <a:gd name="T57" fmla="*/ 0 h 2933"/>
                <a:gd name="T58" fmla="*/ 0 w 1549"/>
                <a:gd name="T59" fmla="*/ 0 h 2933"/>
                <a:gd name="T60" fmla="*/ 0 w 1549"/>
                <a:gd name="T61" fmla="*/ 0 h 2933"/>
                <a:gd name="T62" fmla="*/ 0 w 1549"/>
                <a:gd name="T63" fmla="*/ 0 h 2933"/>
                <a:gd name="T64" fmla="*/ 0 w 1549"/>
                <a:gd name="T65" fmla="*/ 0 h 2933"/>
                <a:gd name="T66" fmla="*/ 0 w 1549"/>
                <a:gd name="T67" fmla="*/ 0 h 2933"/>
                <a:gd name="T68" fmla="*/ 0 w 1549"/>
                <a:gd name="T69" fmla="*/ 0 h 2933"/>
                <a:gd name="T70" fmla="*/ 0 w 1549"/>
                <a:gd name="T71" fmla="*/ 0 h 2933"/>
                <a:gd name="T72" fmla="*/ 0 w 1549"/>
                <a:gd name="T73" fmla="*/ 0 h 2933"/>
                <a:gd name="T74" fmla="*/ 0 w 1549"/>
                <a:gd name="T75" fmla="*/ 0 h 2933"/>
                <a:gd name="T76" fmla="*/ 0 w 1549"/>
                <a:gd name="T77" fmla="*/ 0 h 293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549"/>
                <a:gd name="T118" fmla="*/ 0 h 2933"/>
                <a:gd name="T119" fmla="*/ 1549 w 1549"/>
                <a:gd name="T120" fmla="*/ 2933 h 293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549" h="2933">
                  <a:moveTo>
                    <a:pt x="0" y="2641"/>
                  </a:moveTo>
                  <a:lnTo>
                    <a:pt x="38" y="1868"/>
                  </a:lnTo>
                  <a:lnTo>
                    <a:pt x="101" y="1594"/>
                  </a:lnTo>
                  <a:lnTo>
                    <a:pt x="264" y="1486"/>
                  </a:lnTo>
                  <a:lnTo>
                    <a:pt x="419" y="1464"/>
                  </a:lnTo>
                  <a:lnTo>
                    <a:pt x="552" y="1403"/>
                  </a:lnTo>
                  <a:lnTo>
                    <a:pt x="607" y="1286"/>
                  </a:lnTo>
                  <a:lnTo>
                    <a:pt x="615" y="1109"/>
                  </a:lnTo>
                  <a:lnTo>
                    <a:pt x="560" y="1011"/>
                  </a:lnTo>
                  <a:lnTo>
                    <a:pt x="560" y="954"/>
                  </a:lnTo>
                  <a:lnTo>
                    <a:pt x="513" y="882"/>
                  </a:lnTo>
                  <a:lnTo>
                    <a:pt x="475" y="725"/>
                  </a:lnTo>
                  <a:lnTo>
                    <a:pt x="481" y="701"/>
                  </a:lnTo>
                  <a:lnTo>
                    <a:pt x="443" y="583"/>
                  </a:lnTo>
                  <a:lnTo>
                    <a:pt x="481" y="340"/>
                  </a:lnTo>
                  <a:lnTo>
                    <a:pt x="570" y="226"/>
                  </a:lnTo>
                  <a:lnTo>
                    <a:pt x="667" y="69"/>
                  </a:lnTo>
                  <a:lnTo>
                    <a:pt x="864" y="0"/>
                  </a:lnTo>
                  <a:lnTo>
                    <a:pt x="1011" y="121"/>
                  </a:lnTo>
                  <a:lnTo>
                    <a:pt x="1068" y="216"/>
                  </a:lnTo>
                  <a:lnTo>
                    <a:pt x="1151" y="265"/>
                  </a:lnTo>
                  <a:lnTo>
                    <a:pt x="1151" y="371"/>
                  </a:lnTo>
                  <a:lnTo>
                    <a:pt x="1160" y="430"/>
                  </a:lnTo>
                  <a:lnTo>
                    <a:pt x="1222" y="550"/>
                  </a:lnTo>
                  <a:lnTo>
                    <a:pt x="1173" y="714"/>
                  </a:lnTo>
                  <a:lnTo>
                    <a:pt x="1183" y="836"/>
                  </a:lnTo>
                  <a:lnTo>
                    <a:pt x="1135" y="954"/>
                  </a:lnTo>
                  <a:lnTo>
                    <a:pt x="1096" y="990"/>
                  </a:lnTo>
                  <a:lnTo>
                    <a:pt x="1096" y="1048"/>
                  </a:lnTo>
                  <a:lnTo>
                    <a:pt x="1051" y="1179"/>
                  </a:lnTo>
                  <a:lnTo>
                    <a:pt x="1019" y="1286"/>
                  </a:lnTo>
                  <a:lnTo>
                    <a:pt x="1112" y="1403"/>
                  </a:lnTo>
                  <a:lnTo>
                    <a:pt x="1276" y="1523"/>
                  </a:lnTo>
                  <a:lnTo>
                    <a:pt x="1447" y="1640"/>
                  </a:lnTo>
                  <a:lnTo>
                    <a:pt x="1525" y="1786"/>
                  </a:lnTo>
                  <a:lnTo>
                    <a:pt x="1549" y="1975"/>
                  </a:lnTo>
                  <a:lnTo>
                    <a:pt x="1546" y="2250"/>
                  </a:lnTo>
                  <a:lnTo>
                    <a:pt x="1543" y="2933"/>
                  </a:lnTo>
                  <a:lnTo>
                    <a:pt x="0" y="2641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81" name="Freeform 26"/>
            <p:cNvSpPr>
              <a:spLocks/>
            </p:cNvSpPr>
            <p:nvPr/>
          </p:nvSpPr>
          <p:spPr bwMode="auto">
            <a:xfrm>
              <a:off x="1270" y="2379"/>
              <a:ext cx="753" cy="791"/>
            </a:xfrm>
            <a:custGeom>
              <a:avLst/>
              <a:gdLst>
                <a:gd name="T0" fmla="*/ 0 w 1507"/>
                <a:gd name="T1" fmla="*/ 0 h 2372"/>
                <a:gd name="T2" fmla="*/ 0 w 1507"/>
                <a:gd name="T3" fmla="*/ 0 h 2372"/>
                <a:gd name="T4" fmla="*/ 0 w 1507"/>
                <a:gd name="T5" fmla="*/ 0 h 2372"/>
                <a:gd name="T6" fmla="*/ 0 w 1507"/>
                <a:gd name="T7" fmla="*/ 0 h 2372"/>
                <a:gd name="T8" fmla="*/ 0 w 1507"/>
                <a:gd name="T9" fmla="*/ 0 h 2372"/>
                <a:gd name="T10" fmla="*/ 0 w 1507"/>
                <a:gd name="T11" fmla="*/ 0 h 2372"/>
                <a:gd name="T12" fmla="*/ 0 w 1507"/>
                <a:gd name="T13" fmla="*/ 0 h 2372"/>
                <a:gd name="T14" fmla="*/ 0 w 1507"/>
                <a:gd name="T15" fmla="*/ 0 h 2372"/>
                <a:gd name="T16" fmla="*/ 0 w 1507"/>
                <a:gd name="T17" fmla="*/ 0 h 2372"/>
                <a:gd name="T18" fmla="*/ 0 w 1507"/>
                <a:gd name="T19" fmla="*/ 0 h 2372"/>
                <a:gd name="T20" fmla="*/ 0 w 1507"/>
                <a:gd name="T21" fmla="*/ 0 h 2372"/>
                <a:gd name="T22" fmla="*/ 0 w 1507"/>
                <a:gd name="T23" fmla="*/ 0 h 2372"/>
                <a:gd name="T24" fmla="*/ 0 w 1507"/>
                <a:gd name="T25" fmla="*/ 0 h 2372"/>
                <a:gd name="T26" fmla="*/ 0 w 1507"/>
                <a:gd name="T27" fmla="*/ 0 h 2372"/>
                <a:gd name="T28" fmla="*/ 0 w 1507"/>
                <a:gd name="T29" fmla="*/ 0 h 2372"/>
                <a:gd name="T30" fmla="*/ 0 w 1507"/>
                <a:gd name="T31" fmla="*/ 0 h 2372"/>
                <a:gd name="T32" fmla="*/ 0 w 1507"/>
                <a:gd name="T33" fmla="*/ 0 h 2372"/>
                <a:gd name="T34" fmla="*/ 0 w 1507"/>
                <a:gd name="T35" fmla="*/ 0 h 2372"/>
                <a:gd name="T36" fmla="*/ 0 w 1507"/>
                <a:gd name="T37" fmla="*/ 0 h 2372"/>
                <a:gd name="T38" fmla="*/ 0 w 1507"/>
                <a:gd name="T39" fmla="*/ 0 h 2372"/>
                <a:gd name="T40" fmla="*/ 0 w 1507"/>
                <a:gd name="T41" fmla="*/ 0 h 2372"/>
                <a:gd name="T42" fmla="*/ 0 w 1507"/>
                <a:gd name="T43" fmla="*/ 0 h 2372"/>
                <a:gd name="T44" fmla="*/ 0 w 1507"/>
                <a:gd name="T45" fmla="*/ 0 h 2372"/>
                <a:gd name="T46" fmla="*/ 0 w 1507"/>
                <a:gd name="T47" fmla="*/ 0 h 2372"/>
                <a:gd name="T48" fmla="*/ 0 w 1507"/>
                <a:gd name="T49" fmla="*/ 0 h 2372"/>
                <a:gd name="T50" fmla="*/ 0 w 1507"/>
                <a:gd name="T51" fmla="*/ 0 h 2372"/>
                <a:gd name="T52" fmla="*/ 0 w 1507"/>
                <a:gd name="T53" fmla="*/ 0 h 2372"/>
                <a:gd name="T54" fmla="*/ 0 w 1507"/>
                <a:gd name="T55" fmla="*/ 0 h 2372"/>
                <a:gd name="T56" fmla="*/ 0 w 1507"/>
                <a:gd name="T57" fmla="*/ 0 h 2372"/>
                <a:gd name="T58" fmla="*/ 0 w 1507"/>
                <a:gd name="T59" fmla="*/ 0 h 2372"/>
                <a:gd name="T60" fmla="*/ 0 w 1507"/>
                <a:gd name="T61" fmla="*/ 0 h 2372"/>
                <a:gd name="T62" fmla="*/ 0 w 1507"/>
                <a:gd name="T63" fmla="*/ 0 h 2372"/>
                <a:gd name="T64" fmla="*/ 0 w 1507"/>
                <a:gd name="T65" fmla="*/ 0 h 2372"/>
                <a:gd name="T66" fmla="*/ 0 w 1507"/>
                <a:gd name="T67" fmla="*/ 0 h 2372"/>
                <a:gd name="T68" fmla="*/ 0 w 1507"/>
                <a:gd name="T69" fmla="*/ 0 h 2372"/>
                <a:gd name="T70" fmla="*/ 0 w 1507"/>
                <a:gd name="T71" fmla="*/ 0 h 2372"/>
                <a:gd name="T72" fmla="*/ 0 w 1507"/>
                <a:gd name="T73" fmla="*/ 0 h 2372"/>
                <a:gd name="T74" fmla="*/ 0 w 1507"/>
                <a:gd name="T75" fmla="*/ 0 h 2372"/>
                <a:gd name="T76" fmla="*/ 0 w 1507"/>
                <a:gd name="T77" fmla="*/ 0 h 237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507"/>
                <a:gd name="T118" fmla="*/ 0 h 2372"/>
                <a:gd name="T119" fmla="*/ 1507 w 1507"/>
                <a:gd name="T120" fmla="*/ 2372 h 237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507" h="2372">
                  <a:moveTo>
                    <a:pt x="0" y="2366"/>
                  </a:moveTo>
                  <a:lnTo>
                    <a:pt x="40" y="1865"/>
                  </a:lnTo>
                  <a:lnTo>
                    <a:pt x="97" y="1629"/>
                  </a:lnTo>
                  <a:lnTo>
                    <a:pt x="260" y="1501"/>
                  </a:lnTo>
                  <a:lnTo>
                    <a:pt x="421" y="1460"/>
                  </a:lnTo>
                  <a:lnTo>
                    <a:pt x="555" y="1401"/>
                  </a:lnTo>
                  <a:lnTo>
                    <a:pt x="609" y="1284"/>
                  </a:lnTo>
                  <a:lnTo>
                    <a:pt x="615" y="1105"/>
                  </a:lnTo>
                  <a:lnTo>
                    <a:pt x="559" y="1046"/>
                  </a:lnTo>
                  <a:lnTo>
                    <a:pt x="513" y="968"/>
                  </a:lnTo>
                  <a:lnTo>
                    <a:pt x="501" y="919"/>
                  </a:lnTo>
                  <a:lnTo>
                    <a:pt x="475" y="724"/>
                  </a:lnTo>
                  <a:lnTo>
                    <a:pt x="479" y="725"/>
                  </a:lnTo>
                  <a:lnTo>
                    <a:pt x="443" y="579"/>
                  </a:lnTo>
                  <a:lnTo>
                    <a:pt x="484" y="340"/>
                  </a:lnTo>
                  <a:lnTo>
                    <a:pt x="569" y="224"/>
                  </a:lnTo>
                  <a:lnTo>
                    <a:pt x="668" y="70"/>
                  </a:lnTo>
                  <a:lnTo>
                    <a:pt x="864" y="0"/>
                  </a:lnTo>
                  <a:lnTo>
                    <a:pt x="1019" y="87"/>
                  </a:lnTo>
                  <a:lnTo>
                    <a:pt x="1093" y="189"/>
                  </a:lnTo>
                  <a:lnTo>
                    <a:pt x="1154" y="259"/>
                  </a:lnTo>
                  <a:lnTo>
                    <a:pt x="1166" y="358"/>
                  </a:lnTo>
                  <a:lnTo>
                    <a:pt x="1211" y="431"/>
                  </a:lnTo>
                  <a:lnTo>
                    <a:pt x="1222" y="548"/>
                  </a:lnTo>
                  <a:lnTo>
                    <a:pt x="1176" y="712"/>
                  </a:lnTo>
                  <a:lnTo>
                    <a:pt x="1184" y="832"/>
                  </a:lnTo>
                  <a:lnTo>
                    <a:pt x="1138" y="951"/>
                  </a:lnTo>
                  <a:lnTo>
                    <a:pt x="1099" y="987"/>
                  </a:lnTo>
                  <a:lnTo>
                    <a:pt x="1099" y="1043"/>
                  </a:lnTo>
                  <a:lnTo>
                    <a:pt x="1009" y="1159"/>
                  </a:lnTo>
                  <a:lnTo>
                    <a:pt x="1032" y="1372"/>
                  </a:lnTo>
                  <a:lnTo>
                    <a:pt x="1128" y="1514"/>
                  </a:lnTo>
                  <a:lnTo>
                    <a:pt x="1278" y="1582"/>
                  </a:lnTo>
                  <a:lnTo>
                    <a:pt x="1444" y="1664"/>
                  </a:lnTo>
                  <a:lnTo>
                    <a:pt x="1493" y="1784"/>
                  </a:lnTo>
                  <a:lnTo>
                    <a:pt x="1502" y="2027"/>
                  </a:lnTo>
                  <a:lnTo>
                    <a:pt x="1507" y="2206"/>
                  </a:lnTo>
                  <a:lnTo>
                    <a:pt x="1502" y="2372"/>
                  </a:lnTo>
                  <a:lnTo>
                    <a:pt x="0" y="2366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2" name="Freeform 27"/>
            <p:cNvSpPr>
              <a:spLocks/>
            </p:cNvSpPr>
            <p:nvPr/>
          </p:nvSpPr>
          <p:spPr bwMode="auto">
            <a:xfrm>
              <a:off x="576" y="2383"/>
              <a:ext cx="826" cy="794"/>
            </a:xfrm>
            <a:custGeom>
              <a:avLst/>
              <a:gdLst>
                <a:gd name="T0" fmla="*/ 0 w 1653"/>
                <a:gd name="T1" fmla="*/ 0 h 2380"/>
                <a:gd name="T2" fmla="*/ 0 w 1653"/>
                <a:gd name="T3" fmla="*/ 0 h 2380"/>
                <a:gd name="T4" fmla="*/ 0 w 1653"/>
                <a:gd name="T5" fmla="*/ 0 h 2380"/>
                <a:gd name="T6" fmla="*/ 0 w 1653"/>
                <a:gd name="T7" fmla="*/ 0 h 2380"/>
                <a:gd name="T8" fmla="*/ 0 w 1653"/>
                <a:gd name="T9" fmla="*/ 0 h 2380"/>
                <a:gd name="T10" fmla="*/ 0 w 1653"/>
                <a:gd name="T11" fmla="*/ 0 h 2380"/>
                <a:gd name="T12" fmla="*/ 0 w 1653"/>
                <a:gd name="T13" fmla="*/ 0 h 2380"/>
                <a:gd name="T14" fmla="*/ 0 w 1653"/>
                <a:gd name="T15" fmla="*/ 0 h 2380"/>
                <a:gd name="T16" fmla="*/ 0 w 1653"/>
                <a:gd name="T17" fmla="*/ 0 h 2380"/>
                <a:gd name="T18" fmla="*/ 0 w 1653"/>
                <a:gd name="T19" fmla="*/ 0 h 2380"/>
                <a:gd name="T20" fmla="*/ 0 w 1653"/>
                <a:gd name="T21" fmla="*/ 0 h 2380"/>
                <a:gd name="T22" fmla="*/ 0 w 1653"/>
                <a:gd name="T23" fmla="*/ 0 h 2380"/>
                <a:gd name="T24" fmla="*/ 0 w 1653"/>
                <a:gd name="T25" fmla="*/ 0 h 2380"/>
                <a:gd name="T26" fmla="*/ 0 w 1653"/>
                <a:gd name="T27" fmla="*/ 0 h 2380"/>
                <a:gd name="T28" fmla="*/ 0 w 1653"/>
                <a:gd name="T29" fmla="*/ 0 h 2380"/>
                <a:gd name="T30" fmla="*/ 0 w 1653"/>
                <a:gd name="T31" fmla="*/ 0 h 2380"/>
                <a:gd name="T32" fmla="*/ 0 w 1653"/>
                <a:gd name="T33" fmla="*/ 0 h 2380"/>
                <a:gd name="T34" fmla="*/ 0 w 1653"/>
                <a:gd name="T35" fmla="*/ 0 h 2380"/>
                <a:gd name="T36" fmla="*/ 0 w 1653"/>
                <a:gd name="T37" fmla="*/ 0 h 2380"/>
                <a:gd name="T38" fmla="*/ 0 w 1653"/>
                <a:gd name="T39" fmla="*/ 0 h 2380"/>
                <a:gd name="T40" fmla="*/ 0 w 1653"/>
                <a:gd name="T41" fmla="*/ 0 h 2380"/>
                <a:gd name="T42" fmla="*/ 0 w 1653"/>
                <a:gd name="T43" fmla="*/ 0 h 2380"/>
                <a:gd name="T44" fmla="*/ 0 w 1653"/>
                <a:gd name="T45" fmla="*/ 0 h 2380"/>
                <a:gd name="T46" fmla="*/ 0 w 1653"/>
                <a:gd name="T47" fmla="*/ 0 h 2380"/>
                <a:gd name="T48" fmla="*/ 0 w 1653"/>
                <a:gd name="T49" fmla="*/ 0 h 2380"/>
                <a:gd name="T50" fmla="*/ 0 w 1653"/>
                <a:gd name="T51" fmla="*/ 0 h 2380"/>
                <a:gd name="T52" fmla="*/ 0 w 1653"/>
                <a:gd name="T53" fmla="*/ 0 h 2380"/>
                <a:gd name="T54" fmla="*/ 0 w 1653"/>
                <a:gd name="T55" fmla="*/ 0 h 2380"/>
                <a:gd name="T56" fmla="*/ 0 w 1653"/>
                <a:gd name="T57" fmla="*/ 0 h 2380"/>
                <a:gd name="T58" fmla="*/ 0 w 1653"/>
                <a:gd name="T59" fmla="*/ 0 h 2380"/>
                <a:gd name="T60" fmla="*/ 0 w 1653"/>
                <a:gd name="T61" fmla="*/ 0 h 2380"/>
                <a:gd name="T62" fmla="*/ 0 w 1653"/>
                <a:gd name="T63" fmla="*/ 0 h 2380"/>
                <a:gd name="T64" fmla="*/ 0 w 1653"/>
                <a:gd name="T65" fmla="*/ 0 h 2380"/>
                <a:gd name="T66" fmla="*/ 0 w 1653"/>
                <a:gd name="T67" fmla="*/ 0 h 2380"/>
                <a:gd name="T68" fmla="*/ 0 w 1653"/>
                <a:gd name="T69" fmla="*/ 0 h 2380"/>
                <a:gd name="T70" fmla="*/ 0 w 1653"/>
                <a:gd name="T71" fmla="*/ 0 h 2380"/>
                <a:gd name="T72" fmla="*/ 0 w 1653"/>
                <a:gd name="T73" fmla="*/ 0 h 2380"/>
                <a:gd name="T74" fmla="*/ 0 w 1653"/>
                <a:gd name="T75" fmla="*/ 0 h 23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653"/>
                <a:gd name="T115" fmla="*/ 0 h 2380"/>
                <a:gd name="T116" fmla="*/ 1653 w 1653"/>
                <a:gd name="T117" fmla="*/ 2380 h 238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653" h="2380">
                  <a:moveTo>
                    <a:pt x="0" y="2380"/>
                  </a:moveTo>
                  <a:lnTo>
                    <a:pt x="34" y="1839"/>
                  </a:lnTo>
                  <a:lnTo>
                    <a:pt x="82" y="1712"/>
                  </a:lnTo>
                  <a:lnTo>
                    <a:pt x="153" y="1528"/>
                  </a:lnTo>
                  <a:lnTo>
                    <a:pt x="237" y="1508"/>
                  </a:lnTo>
                  <a:lnTo>
                    <a:pt x="400" y="1473"/>
                  </a:lnTo>
                  <a:lnTo>
                    <a:pt x="478" y="1427"/>
                  </a:lnTo>
                  <a:lnTo>
                    <a:pt x="548" y="1365"/>
                  </a:lnTo>
                  <a:lnTo>
                    <a:pt x="573" y="1208"/>
                  </a:lnTo>
                  <a:lnTo>
                    <a:pt x="495" y="997"/>
                  </a:lnTo>
                  <a:lnTo>
                    <a:pt x="440" y="975"/>
                  </a:lnTo>
                  <a:lnTo>
                    <a:pt x="393" y="747"/>
                  </a:lnTo>
                  <a:lnTo>
                    <a:pt x="425" y="686"/>
                  </a:lnTo>
                  <a:lnTo>
                    <a:pt x="409" y="464"/>
                  </a:lnTo>
                  <a:lnTo>
                    <a:pt x="418" y="246"/>
                  </a:lnTo>
                  <a:lnTo>
                    <a:pt x="472" y="163"/>
                  </a:lnTo>
                  <a:lnTo>
                    <a:pt x="588" y="19"/>
                  </a:lnTo>
                  <a:lnTo>
                    <a:pt x="681" y="0"/>
                  </a:lnTo>
                  <a:lnTo>
                    <a:pt x="806" y="0"/>
                  </a:lnTo>
                  <a:lnTo>
                    <a:pt x="899" y="57"/>
                  </a:lnTo>
                  <a:lnTo>
                    <a:pt x="977" y="163"/>
                  </a:lnTo>
                  <a:lnTo>
                    <a:pt x="1032" y="345"/>
                  </a:lnTo>
                  <a:lnTo>
                    <a:pt x="1046" y="496"/>
                  </a:lnTo>
                  <a:lnTo>
                    <a:pt x="1047" y="631"/>
                  </a:lnTo>
                  <a:lnTo>
                    <a:pt x="1093" y="653"/>
                  </a:lnTo>
                  <a:lnTo>
                    <a:pt x="1079" y="865"/>
                  </a:lnTo>
                  <a:lnTo>
                    <a:pt x="1012" y="903"/>
                  </a:lnTo>
                  <a:lnTo>
                    <a:pt x="993" y="1030"/>
                  </a:lnTo>
                  <a:lnTo>
                    <a:pt x="968" y="1179"/>
                  </a:lnTo>
                  <a:lnTo>
                    <a:pt x="984" y="1296"/>
                  </a:lnTo>
                  <a:lnTo>
                    <a:pt x="1070" y="1368"/>
                  </a:lnTo>
                  <a:lnTo>
                    <a:pt x="1186" y="1413"/>
                  </a:lnTo>
                  <a:lnTo>
                    <a:pt x="1351" y="1447"/>
                  </a:lnTo>
                  <a:lnTo>
                    <a:pt x="1468" y="1462"/>
                  </a:lnTo>
                  <a:lnTo>
                    <a:pt x="1531" y="1579"/>
                  </a:lnTo>
                  <a:lnTo>
                    <a:pt x="1578" y="1687"/>
                  </a:lnTo>
                  <a:lnTo>
                    <a:pt x="1653" y="2353"/>
                  </a:lnTo>
                  <a:lnTo>
                    <a:pt x="0" y="238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3" name="Freeform 28"/>
            <p:cNvSpPr>
              <a:spLocks/>
            </p:cNvSpPr>
            <p:nvPr/>
          </p:nvSpPr>
          <p:spPr bwMode="auto">
            <a:xfrm>
              <a:off x="4013" y="2188"/>
              <a:ext cx="781" cy="992"/>
            </a:xfrm>
            <a:custGeom>
              <a:avLst/>
              <a:gdLst>
                <a:gd name="T0" fmla="*/ 1 w 1562"/>
                <a:gd name="T1" fmla="*/ 0 h 2975"/>
                <a:gd name="T2" fmla="*/ 0 w 1562"/>
                <a:gd name="T3" fmla="*/ 0 h 2975"/>
                <a:gd name="T4" fmla="*/ 1 w 1562"/>
                <a:gd name="T5" fmla="*/ 0 h 2975"/>
                <a:gd name="T6" fmla="*/ 1 w 1562"/>
                <a:gd name="T7" fmla="*/ 0 h 2975"/>
                <a:gd name="T8" fmla="*/ 1 w 1562"/>
                <a:gd name="T9" fmla="*/ 0 h 2975"/>
                <a:gd name="T10" fmla="*/ 1 w 1562"/>
                <a:gd name="T11" fmla="*/ 0 h 2975"/>
                <a:gd name="T12" fmla="*/ 1 w 1562"/>
                <a:gd name="T13" fmla="*/ 0 h 2975"/>
                <a:gd name="T14" fmla="*/ 1 w 1562"/>
                <a:gd name="T15" fmla="*/ 0 h 2975"/>
                <a:gd name="T16" fmla="*/ 1 w 1562"/>
                <a:gd name="T17" fmla="*/ 0 h 2975"/>
                <a:gd name="T18" fmla="*/ 1 w 1562"/>
                <a:gd name="T19" fmla="*/ 0 h 2975"/>
                <a:gd name="T20" fmla="*/ 1 w 1562"/>
                <a:gd name="T21" fmla="*/ 0 h 2975"/>
                <a:gd name="T22" fmla="*/ 1 w 1562"/>
                <a:gd name="T23" fmla="*/ 0 h 2975"/>
                <a:gd name="T24" fmla="*/ 1 w 1562"/>
                <a:gd name="T25" fmla="*/ 0 h 2975"/>
                <a:gd name="T26" fmla="*/ 1 w 1562"/>
                <a:gd name="T27" fmla="*/ 0 h 2975"/>
                <a:gd name="T28" fmla="*/ 1 w 1562"/>
                <a:gd name="T29" fmla="*/ 0 h 2975"/>
                <a:gd name="T30" fmla="*/ 1 w 1562"/>
                <a:gd name="T31" fmla="*/ 0 h 2975"/>
                <a:gd name="T32" fmla="*/ 1 w 1562"/>
                <a:gd name="T33" fmla="*/ 0 h 2975"/>
                <a:gd name="T34" fmla="*/ 1 w 1562"/>
                <a:gd name="T35" fmla="*/ 0 h 2975"/>
                <a:gd name="T36" fmla="*/ 1 w 1562"/>
                <a:gd name="T37" fmla="*/ 0 h 2975"/>
                <a:gd name="T38" fmla="*/ 1 w 1562"/>
                <a:gd name="T39" fmla="*/ 0 h 2975"/>
                <a:gd name="T40" fmla="*/ 1 w 1562"/>
                <a:gd name="T41" fmla="*/ 0 h 2975"/>
                <a:gd name="T42" fmla="*/ 1 w 1562"/>
                <a:gd name="T43" fmla="*/ 0 h 2975"/>
                <a:gd name="T44" fmla="*/ 1 w 1562"/>
                <a:gd name="T45" fmla="*/ 0 h 2975"/>
                <a:gd name="T46" fmla="*/ 1 w 1562"/>
                <a:gd name="T47" fmla="*/ 0 h 2975"/>
                <a:gd name="T48" fmla="*/ 1 w 1562"/>
                <a:gd name="T49" fmla="*/ 0 h 2975"/>
                <a:gd name="T50" fmla="*/ 1 w 1562"/>
                <a:gd name="T51" fmla="*/ 0 h 2975"/>
                <a:gd name="T52" fmla="*/ 1 w 1562"/>
                <a:gd name="T53" fmla="*/ 0 h 2975"/>
                <a:gd name="T54" fmla="*/ 1 w 1562"/>
                <a:gd name="T55" fmla="*/ 0 h 2975"/>
                <a:gd name="T56" fmla="*/ 1 w 1562"/>
                <a:gd name="T57" fmla="*/ 0 h 2975"/>
                <a:gd name="T58" fmla="*/ 1 w 1562"/>
                <a:gd name="T59" fmla="*/ 0 h 2975"/>
                <a:gd name="T60" fmla="*/ 1 w 1562"/>
                <a:gd name="T61" fmla="*/ 0 h 2975"/>
                <a:gd name="T62" fmla="*/ 1 w 1562"/>
                <a:gd name="T63" fmla="*/ 0 h 2975"/>
                <a:gd name="T64" fmla="*/ 1 w 1562"/>
                <a:gd name="T65" fmla="*/ 0 h 2975"/>
                <a:gd name="T66" fmla="*/ 1 w 1562"/>
                <a:gd name="T67" fmla="*/ 0 h 2975"/>
                <a:gd name="T68" fmla="*/ 1 w 1562"/>
                <a:gd name="T69" fmla="*/ 0 h 2975"/>
                <a:gd name="T70" fmla="*/ 1 w 1562"/>
                <a:gd name="T71" fmla="*/ 0 h 297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562"/>
                <a:gd name="T109" fmla="*/ 0 h 2975"/>
                <a:gd name="T110" fmla="*/ 1562 w 1562"/>
                <a:gd name="T111" fmla="*/ 2975 h 297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562" h="2975">
                  <a:moveTo>
                    <a:pt x="30" y="2946"/>
                  </a:moveTo>
                  <a:lnTo>
                    <a:pt x="17" y="2910"/>
                  </a:lnTo>
                  <a:lnTo>
                    <a:pt x="7" y="2816"/>
                  </a:lnTo>
                  <a:lnTo>
                    <a:pt x="0" y="2527"/>
                  </a:lnTo>
                  <a:lnTo>
                    <a:pt x="13" y="2049"/>
                  </a:lnTo>
                  <a:lnTo>
                    <a:pt x="30" y="1934"/>
                  </a:lnTo>
                  <a:lnTo>
                    <a:pt x="56" y="1827"/>
                  </a:lnTo>
                  <a:lnTo>
                    <a:pt x="129" y="1758"/>
                  </a:lnTo>
                  <a:lnTo>
                    <a:pt x="258" y="1658"/>
                  </a:lnTo>
                  <a:lnTo>
                    <a:pt x="464" y="1489"/>
                  </a:lnTo>
                  <a:lnTo>
                    <a:pt x="441" y="1454"/>
                  </a:lnTo>
                  <a:lnTo>
                    <a:pt x="367" y="1394"/>
                  </a:lnTo>
                  <a:lnTo>
                    <a:pt x="290" y="1329"/>
                  </a:lnTo>
                  <a:lnTo>
                    <a:pt x="253" y="1280"/>
                  </a:lnTo>
                  <a:lnTo>
                    <a:pt x="259" y="1262"/>
                  </a:lnTo>
                  <a:lnTo>
                    <a:pt x="274" y="1258"/>
                  </a:lnTo>
                  <a:lnTo>
                    <a:pt x="288" y="1255"/>
                  </a:lnTo>
                  <a:lnTo>
                    <a:pt x="294" y="1238"/>
                  </a:lnTo>
                  <a:lnTo>
                    <a:pt x="293" y="1217"/>
                  </a:lnTo>
                  <a:lnTo>
                    <a:pt x="290" y="1204"/>
                  </a:lnTo>
                  <a:lnTo>
                    <a:pt x="279" y="1196"/>
                  </a:lnTo>
                  <a:lnTo>
                    <a:pt x="273" y="1190"/>
                  </a:lnTo>
                  <a:lnTo>
                    <a:pt x="272" y="1178"/>
                  </a:lnTo>
                  <a:lnTo>
                    <a:pt x="273" y="1155"/>
                  </a:lnTo>
                  <a:lnTo>
                    <a:pt x="302" y="970"/>
                  </a:lnTo>
                  <a:lnTo>
                    <a:pt x="317" y="866"/>
                  </a:lnTo>
                  <a:lnTo>
                    <a:pt x="321" y="823"/>
                  </a:lnTo>
                  <a:lnTo>
                    <a:pt x="323" y="788"/>
                  </a:lnTo>
                  <a:lnTo>
                    <a:pt x="302" y="650"/>
                  </a:lnTo>
                  <a:lnTo>
                    <a:pt x="290" y="576"/>
                  </a:lnTo>
                  <a:lnTo>
                    <a:pt x="286" y="544"/>
                  </a:lnTo>
                  <a:lnTo>
                    <a:pt x="285" y="514"/>
                  </a:lnTo>
                  <a:lnTo>
                    <a:pt x="315" y="351"/>
                  </a:lnTo>
                  <a:lnTo>
                    <a:pt x="365" y="198"/>
                  </a:lnTo>
                  <a:lnTo>
                    <a:pt x="448" y="79"/>
                  </a:lnTo>
                  <a:lnTo>
                    <a:pt x="500" y="27"/>
                  </a:lnTo>
                  <a:lnTo>
                    <a:pt x="548" y="0"/>
                  </a:lnTo>
                  <a:lnTo>
                    <a:pt x="577" y="13"/>
                  </a:lnTo>
                  <a:lnTo>
                    <a:pt x="607" y="37"/>
                  </a:lnTo>
                  <a:lnTo>
                    <a:pt x="688" y="82"/>
                  </a:lnTo>
                  <a:lnTo>
                    <a:pt x="718" y="71"/>
                  </a:lnTo>
                  <a:lnTo>
                    <a:pt x="746" y="61"/>
                  </a:lnTo>
                  <a:lnTo>
                    <a:pt x="791" y="92"/>
                  </a:lnTo>
                  <a:lnTo>
                    <a:pt x="843" y="154"/>
                  </a:lnTo>
                  <a:lnTo>
                    <a:pt x="923" y="292"/>
                  </a:lnTo>
                  <a:lnTo>
                    <a:pt x="969" y="448"/>
                  </a:lnTo>
                  <a:lnTo>
                    <a:pt x="1004" y="615"/>
                  </a:lnTo>
                  <a:lnTo>
                    <a:pt x="1047" y="950"/>
                  </a:lnTo>
                  <a:lnTo>
                    <a:pt x="1055" y="1215"/>
                  </a:lnTo>
                  <a:lnTo>
                    <a:pt x="1059" y="1307"/>
                  </a:lnTo>
                  <a:lnTo>
                    <a:pt x="1061" y="1358"/>
                  </a:lnTo>
                  <a:lnTo>
                    <a:pt x="1061" y="1381"/>
                  </a:lnTo>
                  <a:lnTo>
                    <a:pt x="1060" y="1404"/>
                  </a:lnTo>
                  <a:lnTo>
                    <a:pt x="1053" y="1434"/>
                  </a:lnTo>
                  <a:lnTo>
                    <a:pt x="1047" y="1472"/>
                  </a:lnTo>
                  <a:lnTo>
                    <a:pt x="1091" y="1537"/>
                  </a:lnTo>
                  <a:lnTo>
                    <a:pt x="1149" y="1586"/>
                  </a:lnTo>
                  <a:lnTo>
                    <a:pt x="1295" y="1707"/>
                  </a:lnTo>
                  <a:lnTo>
                    <a:pt x="1549" y="2224"/>
                  </a:lnTo>
                  <a:lnTo>
                    <a:pt x="1556" y="2331"/>
                  </a:lnTo>
                  <a:lnTo>
                    <a:pt x="1550" y="2347"/>
                  </a:lnTo>
                  <a:lnTo>
                    <a:pt x="1549" y="2379"/>
                  </a:lnTo>
                  <a:lnTo>
                    <a:pt x="1549" y="2405"/>
                  </a:lnTo>
                  <a:lnTo>
                    <a:pt x="1549" y="2441"/>
                  </a:lnTo>
                  <a:lnTo>
                    <a:pt x="1559" y="2761"/>
                  </a:lnTo>
                  <a:lnTo>
                    <a:pt x="1562" y="2901"/>
                  </a:lnTo>
                  <a:lnTo>
                    <a:pt x="1562" y="2926"/>
                  </a:lnTo>
                  <a:lnTo>
                    <a:pt x="1561" y="2945"/>
                  </a:lnTo>
                  <a:lnTo>
                    <a:pt x="1555" y="2962"/>
                  </a:lnTo>
                  <a:lnTo>
                    <a:pt x="756" y="2975"/>
                  </a:lnTo>
                  <a:lnTo>
                    <a:pt x="362" y="2971"/>
                  </a:lnTo>
                  <a:lnTo>
                    <a:pt x="30" y="2946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4" name="Freeform 29"/>
            <p:cNvSpPr>
              <a:spLocks/>
            </p:cNvSpPr>
            <p:nvPr/>
          </p:nvSpPr>
          <p:spPr bwMode="auto">
            <a:xfrm>
              <a:off x="4455" y="2384"/>
              <a:ext cx="826" cy="793"/>
            </a:xfrm>
            <a:custGeom>
              <a:avLst/>
              <a:gdLst>
                <a:gd name="T0" fmla="*/ 0 w 1654"/>
                <a:gd name="T1" fmla="*/ 0 h 2380"/>
                <a:gd name="T2" fmla="*/ 0 w 1654"/>
                <a:gd name="T3" fmla="*/ 0 h 2380"/>
                <a:gd name="T4" fmla="*/ 0 w 1654"/>
                <a:gd name="T5" fmla="*/ 0 h 2380"/>
                <a:gd name="T6" fmla="*/ 0 w 1654"/>
                <a:gd name="T7" fmla="*/ 0 h 2380"/>
                <a:gd name="T8" fmla="*/ 0 w 1654"/>
                <a:gd name="T9" fmla="*/ 0 h 2380"/>
                <a:gd name="T10" fmla="*/ 0 w 1654"/>
                <a:gd name="T11" fmla="*/ 0 h 2380"/>
                <a:gd name="T12" fmla="*/ 0 w 1654"/>
                <a:gd name="T13" fmla="*/ 0 h 2380"/>
                <a:gd name="T14" fmla="*/ 0 w 1654"/>
                <a:gd name="T15" fmla="*/ 0 h 2380"/>
                <a:gd name="T16" fmla="*/ 0 w 1654"/>
                <a:gd name="T17" fmla="*/ 0 h 2380"/>
                <a:gd name="T18" fmla="*/ 0 w 1654"/>
                <a:gd name="T19" fmla="*/ 0 h 2380"/>
                <a:gd name="T20" fmla="*/ 0 w 1654"/>
                <a:gd name="T21" fmla="*/ 0 h 2380"/>
                <a:gd name="T22" fmla="*/ 0 w 1654"/>
                <a:gd name="T23" fmla="*/ 0 h 2380"/>
                <a:gd name="T24" fmla="*/ 0 w 1654"/>
                <a:gd name="T25" fmla="*/ 0 h 2380"/>
                <a:gd name="T26" fmla="*/ 0 w 1654"/>
                <a:gd name="T27" fmla="*/ 0 h 2380"/>
                <a:gd name="T28" fmla="*/ 0 w 1654"/>
                <a:gd name="T29" fmla="*/ 0 h 2380"/>
                <a:gd name="T30" fmla="*/ 0 w 1654"/>
                <a:gd name="T31" fmla="*/ 0 h 2380"/>
                <a:gd name="T32" fmla="*/ 0 w 1654"/>
                <a:gd name="T33" fmla="*/ 0 h 2380"/>
                <a:gd name="T34" fmla="*/ 0 w 1654"/>
                <a:gd name="T35" fmla="*/ 0 h 2380"/>
                <a:gd name="T36" fmla="*/ 0 w 1654"/>
                <a:gd name="T37" fmla="*/ 0 h 2380"/>
                <a:gd name="T38" fmla="*/ 0 w 1654"/>
                <a:gd name="T39" fmla="*/ 0 h 2380"/>
                <a:gd name="T40" fmla="*/ 0 w 1654"/>
                <a:gd name="T41" fmla="*/ 0 h 2380"/>
                <a:gd name="T42" fmla="*/ 0 w 1654"/>
                <a:gd name="T43" fmla="*/ 0 h 2380"/>
                <a:gd name="T44" fmla="*/ 0 w 1654"/>
                <a:gd name="T45" fmla="*/ 0 h 2380"/>
                <a:gd name="T46" fmla="*/ 0 w 1654"/>
                <a:gd name="T47" fmla="*/ 0 h 2380"/>
                <a:gd name="T48" fmla="*/ 0 w 1654"/>
                <a:gd name="T49" fmla="*/ 0 h 2380"/>
                <a:gd name="T50" fmla="*/ 0 w 1654"/>
                <a:gd name="T51" fmla="*/ 0 h 2380"/>
                <a:gd name="T52" fmla="*/ 0 w 1654"/>
                <a:gd name="T53" fmla="*/ 0 h 2380"/>
                <a:gd name="T54" fmla="*/ 0 w 1654"/>
                <a:gd name="T55" fmla="*/ 0 h 2380"/>
                <a:gd name="T56" fmla="*/ 0 w 1654"/>
                <a:gd name="T57" fmla="*/ 0 h 2380"/>
                <a:gd name="T58" fmla="*/ 0 w 1654"/>
                <a:gd name="T59" fmla="*/ 0 h 2380"/>
                <a:gd name="T60" fmla="*/ 0 w 1654"/>
                <a:gd name="T61" fmla="*/ 0 h 2380"/>
                <a:gd name="T62" fmla="*/ 0 w 1654"/>
                <a:gd name="T63" fmla="*/ 0 h 2380"/>
                <a:gd name="T64" fmla="*/ 0 w 1654"/>
                <a:gd name="T65" fmla="*/ 0 h 2380"/>
                <a:gd name="T66" fmla="*/ 0 w 1654"/>
                <a:gd name="T67" fmla="*/ 0 h 2380"/>
                <a:gd name="T68" fmla="*/ 0 w 1654"/>
                <a:gd name="T69" fmla="*/ 0 h 2380"/>
                <a:gd name="T70" fmla="*/ 0 w 1654"/>
                <a:gd name="T71" fmla="*/ 0 h 2380"/>
                <a:gd name="T72" fmla="*/ 0 w 1654"/>
                <a:gd name="T73" fmla="*/ 0 h 2380"/>
                <a:gd name="T74" fmla="*/ 0 w 1654"/>
                <a:gd name="T75" fmla="*/ 0 h 23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654"/>
                <a:gd name="T115" fmla="*/ 0 h 2380"/>
                <a:gd name="T116" fmla="*/ 1654 w 1654"/>
                <a:gd name="T117" fmla="*/ 2380 h 238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654" h="2380">
                  <a:moveTo>
                    <a:pt x="0" y="2380"/>
                  </a:moveTo>
                  <a:lnTo>
                    <a:pt x="34" y="1838"/>
                  </a:lnTo>
                  <a:lnTo>
                    <a:pt x="82" y="1711"/>
                  </a:lnTo>
                  <a:lnTo>
                    <a:pt x="154" y="1528"/>
                  </a:lnTo>
                  <a:lnTo>
                    <a:pt x="238" y="1508"/>
                  </a:lnTo>
                  <a:lnTo>
                    <a:pt x="400" y="1473"/>
                  </a:lnTo>
                  <a:lnTo>
                    <a:pt x="478" y="1427"/>
                  </a:lnTo>
                  <a:lnTo>
                    <a:pt x="548" y="1365"/>
                  </a:lnTo>
                  <a:lnTo>
                    <a:pt x="573" y="1207"/>
                  </a:lnTo>
                  <a:lnTo>
                    <a:pt x="495" y="996"/>
                  </a:lnTo>
                  <a:lnTo>
                    <a:pt x="440" y="975"/>
                  </a:lnTo>
                  <a:lnTo>
                    <a:pt x="393" y="746"/>
                  </a:lnTo>
                  <a:lnTo>
                    <a:pt x="426" y="686"/>
                  </a:lnTo>
                  <a:lnTo>
                    <a:pt x="409" y="463"/>
                  </a:lnTo>
                  <a:lnTo>
                    <a:pt x="419" y="245"/>
                  </a:lnTo>
                  <a:lnTo>
                    <a:pt x="473" y="163"/>
                  </a:lnTo>
                  <a:lnTo>
                    <a:pt x="588" y="18"/>
                  </a:lnTo>
                  <a:lnTo>
                    <a:pt x="681" y="0"/>
                  </a:lnTo>
                  <a:lnTo>
                    <a:pt x="806" y="0"/>
                  </a:lnTo>
                  <a:lnTo>
                    <a:pt x="899" y="56"/>
                  </a:lnTo>
                  <a:lnTo>
                    <a:pt x="978" y="163"/>
                  </a:lnTo>
                  <a:lnTo>
                    <a:pt x="1032" y="345"/>
                  </a:lnTo>
                  <a:lnTo>
                    <a:pt x="1046" y="495"/>
                  </a:lnTo>
                  <a:lnTo>
                    <a:pt x="1047" y="631"/>
                  </a:lnTo>
                  <a:lnTo>
                    <a:pt x="1093" y="653"/>
                  </a:lnTo>
                  <a:lnTo>
                    <a:pt x="1079" y="865"/>
                  </a:lnTo>
                  <a:lnTo>
                    <a:pt x="1013" y="902"/>
                  </a:lnTo>
                  <a:lnTo>
                    <a:pt x="993" y="1029"/>
                  </a:lnTo>
                  <a:lnTo>
                    <a:pt x="969" y="1178"/>
                  </a:lnTo>
                  <a:lnTo>
                    <a:pt x="984" y="1295"/>
                  </a:lnTo>
                  <a:lnTo>
                    <a:pt x="1071" y="1367"/>
                  </a:lnTo>
                  <a:lnTo>
                    <a:pt x="1186" y="1412"/>
                  </a:lnTo>
                  <a:lnTo>
                    <a:pt x="1351" y="1447"/>
                  </a:lnTo>
                  <a:lnTo>
                    <a:pt x="1469" y="1461"/>
                  </a:lnTo>
                  <a:lnTo>
                    <a:pt x="1531" y="1578"/>
                  </a:lnTo>
                  <a:lnTo>
                    <a:pt x="1578" y="1687"/>
                  </a:lnTo>
                  <a:lnTo>
                    <a:pt x="1654" y="2352"/>
                  </a:lnTo>
                  <a:lnTo>
                    <a:pt x="0" y="238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5" name="Freeform 30"/>
            <p:cNvSpPr>
              <a:spLocks/>
            </p:cNvSpPr>
            <p:nvPr/>
          </p:nvSpPr>
          <p:spPr bwMode="auto">
            <a:xfrm>
              <a:off x="3609" y="2463"/>
              <a:ext cx="849" cy="708"/>
            </a:xfrm>
            <a:custGeom>
              <a:avLst/>
              <a:gdLst>
                <a:gd name="T0" fmla="*/ 0 w 1697"/>
                <a:gd name="T1" fmla="*/ 0 h 2123"/>
                <a:gd name="T2" fmla="*/ 1 w 1697"/>
                <a:gd name="T3" fmla="*/ 0 h 2123"/>
                <a:gd name="T4" fmla="*/ 1 w 1697"/>
                <a:gd name="T5" fmla="*/ 0 h 2123"/>
                <a:gd name="T6" fmla="*/ 1 w 1697"/>
                <a:gd name="T7" fmla="*/ 0 h 2123"/>
                <a:gd name="T8" fmla="*/ 1 w 1697"/>
                <a:gd name="T9" fmla="*/ 0 h 2123"/>
                <a:gd name="T10" fmla="*/ 1 w 1697"/>
                <a:gd name="T11" fmla="*/ 0 h 2123"/>
                <a:gd name="T12" fmla="*/ 1 w 1697"/>
                <a:gd name="T13" fmla="*/ 0 h 2123"/>
                <a:gd name="T14" fmla="*/ 1 w 1697"/>
                <a:gd name="T15" fmla="*/ 0 h 2123"/>
                <a:gd name="T16" fmla="*/ 1 w 1697"/>
                <a:gd name="T17" fmla="*/ 0 h 2123"/>
                <a:gd name="T18" fmla="*/ 1 w 1697"/>
                <a:gd name="T19" fmla="*/ 0 h 2123"/>
                <a:gd name="T20" fmla="*/ 1 w 1697"/>
                <a:gd name="T21" fmla="*/ 0 h 2123"/>
                <a:gd name="T22" fmla="*/ 1 w 1697"/>
                <a:gd name="T23" fmla="*/ 0 h 2123"/>
                <a:gd name="T24" fmla="*/ 1 w 1697"/>
                <a:gd name="T25" fmla="*/ 0 h 2123"/>
                <a:gd name="T26" fmla="*/ 1 w 1697"/>
                <a:gd name="T27" fmla="*/ 0 h 2123"/>
                <a:gd name="T28" fmla="*/ 1 w 1697"/>
                <a:gd name="T29" fmla="*/ 0 h 2123"/>
                <a:gd name="T30" fmla="*/ 1 w 1697"/>
                <a:gd name="T31" fmla="*/ 0 h 2123"/>
                <a:gd name="T32" fmla="*/ 1 w 1697"/>
                <a:gd name="T33" fmla="*/ 0 h 2123"/>
                <a:gd name="T34" fmla="*/ 1 w 1697"/>
                <a:gd name="T35" fmla="*/ 0 h 2123"/>
                <a:gd name="T36" fmla="*/ 1 w 1697"/>
                <a:gd name="T37" fmla="*/ 0 h 2123"/>
                <a:gd name="T38" fmla="*/ 1 w 1697"/>
                <a:gd name="T39" fmla="*/ 0 h 2123"/>
                <a:gd name="T40" fmla="*/ 1 w 1697"/>
                <a:gd name="T41" fmla="*/ 0 h 2123"/>
                <a:gd name="T42" fmla="*/ 1 w 1697"/>
                <a:gd name="T43" fmla="*/ 0 h 2123"/>
                <a:gd name="T44" fmla="*/ 1 w 1697"/>
                <a:gd name="T45" fmla="*/ 0 h 2123"/>
                <a:gd name="T46" fmla="*/ 1 w 1697"/>
                <a:gd name="T47" fmla="*/ 0 h 2123"/>
                <a:gd name="T48" fmla="*/ 1 w 1697"/>
                <a:gd name="T49" fmla="*/ 0 h 2123"/>
                <a:gd name="T50" fmla="*/ 1 w 1697"/>
                <a:gd name="T51" fmla="*/ 0 h 2123"/>
                <a:gd name="T52" fmla="*/ 1 w 1697"/>
                <a:gd name="T53" fmla="*/ 0 h 2123"/>
                <a:gd name="T54" fmla="*/ 1 w 1697"/>
                <a:gd name="T55" fmla="*/ 0 h 2123"/>
                <a:gd name="T56" fmla="*/ 1 w 1697"/>
                <a:gd name="T57" fmla="*/ 0 h 2123"/>
                <a:gd name="T58" fmla="*/ 1 w 1697"/>
                <a:gd name="T59" fmla="*/ 0 h 2123"/>
                <a:gd name="T60" fmla="*/ 1 w 1697"/>
                <a:gd name="T61" fmla="*/ 0 h 2123"/>
                <a:gd name="T62" fmla="*/ 1 w 1697"/>
                <a:gd name="T63" fmla="*/ 0 h 2123"/>
                <a:gd name="T64" fmla="*/ 1 w 1697"/>
                <a:gd name="T65" fmla="*/ 0 h 2123"/>
                <a:gd name="T66" fmla="*/ 1 w 1697"/>
                <a:gd name="T67" fmla="*/ 0 h 2123"/>
                <a:gd name="T68" fmla="*/ 1 w 1697"/>
                <a:gd name="T69" fmla="*/ 0 h 2123"/>
                <a:gd name="T70" fmla="*/ 1 w 1697"/>
                <a:gd name="T71" fmla="*/ 0 h 2123"/>
                <a:gd name="T72" fmla="*/ 1 w 1697"/>
                <a:gd name="T73" fmla="*/ 0 h 2123"/>
                <a:gd name="T74" fmla="*/ 1 w 1697"/>
                <a:gd name="T75" fmla="*/ 0 h 2123"/>
                <a:gd name="T76" fmla="*/ 0 w 1697"/>
                <a:gd name="T77" fmla="*/ 0 h 212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697"/>
                <a:gd name="T118" fmla="*/ 0 h 2123"/>
                <a:gd name="T119" fmla="*/ 1697 w 1697"/>
                <a:gd name="T120" fmla="*/ 2123 h 212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697" h="2123">
                  <a:moveTo>
                    <a:pt x="0" y="2119"/>
                  </a:moveTo>
                  <a:lnTo>
                    <a:pt x="45" y="1670"/>
                  </a:lnTo>
                  <a:lnTo>
                    <a:pt x="108" y="1459"/>
                  </a:lnTo>
                  <a:lnTo>
                    <a:pt x="292" y="1343"/>
                  </a:lnTo>
                  <a:lnTo>
                    <a:pt x="473" y="1307"/>
                  </a:lnTo>
                  <a:lnTo>
                    <a:pt x="624" y="1255"/>
                  </a:lnTo>
                  <a:lnTo>
                    <a:pt x="685" y="1150"/>
                  </a:lnTo>
                  <a:lnTo>
                    <a:pt x="692" y="989"/>
                  </a:lnTo>
                  <a:lnTo>
                    <a:pt x="628" y="936"/>
                  </a:lnTo>
                  <a:lnTo>
                    <a:pt x="577" y="867"/>
                  </a:lnTo>
                  <a:lnTo>
                    <a:pt x="564" y="823"/>
                  </a:lnTo>
                  <a:lnTo>
                    <a:pt x="534" y="649"/>
                  </a:lnTo>
                  <a:lnTo>
                    <a:pt x="538" y="650"/>
                  </a:lnTo>
                  <a:lnTo>
                    <a:pt x="498" y="519"/>
                  </a:lnTo>
                  <a:lnTo>
                    <a:pt x="544" y="305"/>
                  </a:lnTo>
                  <a:lnTo>
                    <a:pt x="640" y="201"/>
                  </a:lnTo>
                  <a:lnTo>
                    <a:pt x="752" y="62"/>
                  </a:lnTo>
                  <a:lnTo>
                    <a:pt x="973" y="0"/>
                  </a:lnTo>
                  <a:lnTo>
                    <a:pt x="1147" y="78"/>
                  </a:lnTo>
                  <a:lnTo>
                    <a:pt x="1230" y="169"/>
                  </a:lnTo>
                  <a:lnTo>
                    <a:pt x="1299" y="231"/>
                  </a:lnTo>
                  <a:lnTo>
                    <a:pt x="1312" y="321"/>
                  </a:lnTo>
                  <a:lnTo>
                    <a:pt x="1363" y="386"/>
                  </a:lnTo>
                  <a:lnTo>
                    <a:pt x="1376" y="490"/>
                  </a:lnTo>
                  <a:lnTo>
                    <a:pt x="1323" y="638"/>
                  </a:lnTo>
                  <a:lnTo>
                    <a:pt x="1333" y="745"/>
                  </a:lnTo>
                  <a:lnTo>
                    <a:pt x="1282" y="851"/>
                  </a:lnTo>
                  <a:lnTo>
                    <a:pt x="1238" y="884"/>
                  </a:lnTo>
                  <a:lnTo>
                    <a:pt x="1238" y="934"/>
                  </a:lnTo>
                  <a:lnTo>
                    <a:pt x="1136" y="1037"/>
                  </a:lnTo>
                  <a:lnTo>
                    <a:pt x="1162" y="1229"/>
                  </a:lnTo>
                  <a:lnTo>
                    <a:pt x="1269" y="1355"/>
                  </a:lnTo>
                  <a:lnTo>
                    <a:pt x="1439" y="1415"/>
                  </a:lnTo>
                  <a:lnTo>
                    <a:pt x="1625" y="1491"/>
                  </a:lnTo>
                  <a:lnTo>
                    <a:pt x="1680" y="1597"/>
                  </a:lnTo>
                  <a:lnTo>
                    <a:pt x="1692" y="1814"/>
                  </a:lnTo>
                  <a:lnTo>
                    <a:pt x="1697" y="1974"/>
                  </a:lnTo>
                  <a:lnTo>
                    <a:pt x="1692" y="2123"/>
                  </a:lnTo>
                  <a:lnTo>
                    <a:pt x="0" y="2119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6" name="Text Box 31"/>
            <p:cNvSpPr txBox="1">
              <a:spLocks noChangeArrowheads="1"/>
            </p:cNvSpPr>
            <p:nvPr/>
          </p:nvSpPr>
          <p:spPr bwMode="auto">
            <a:xfrm>
              <a:off x="573" y="3013"/>
              <a:ext cx="4699" cy="377"/>
            </a:xfrm>
            <a:prstGeom prst="rect">
              <a:avLst/>
            </a:prstGeom>
            <a:solidFill>
              <a:srgbClr val="DADCE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1450" indent="-1714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accent1"/>
                </a:buClr>
                <a:buFont typeface="Wingdings" charset="0"/>
                <a:buNone/>
              </a:pPr>
              <a:r>
                <a:rPr lang="en-US" sz="2800" dirty="0">
                  <a:solidFill>
                    <a:srgbClr val="000000"/>
                  </a:solidFill>
                  <a:latin typeface="Amaze" charset="0"/>
                </a:rPr>
                <a:t>Questions?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9D6B32-8FF4-9440-B360-46E85F00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forum</a:t>
            </a:r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3DE438FE-9500-EC4F-B5FA-3C5A4A9A482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30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12966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Links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359200" y="853372"/>
            <a:ext cx="8473100" cy="3715503"/>
          </a:xfrm>
        </p:spPr>
        <p:txBody>
          <a:bodyPr/>
          <a:lstStyle/>
          <a:p>
            <a:pPr>
              <a:spcAft>
                <a:spcPts val="1400"/>
              </a:spcAft>
            </a:pPr>
            <a:r>
              <a:rPr lang="en-GB" dirty="0"/>
              <a:t>Press Release and Podcast</a:t>
            </a:r>
          </a:p>
          <a:p>
            <a:pPr lvl="1"/>
            <a:endParaRPr lang="en-GB" dirty="0"/>
          </a:p>
          <a:p>
            <a:pPr lvl="1">
              <a:spcAft>
                <a:spcPts val="400"/>
              </a:spcAft>
            </a:pPr>
            <a:endParaRPr lang="en-GB" dirty="0"/>
          </a:p>
          <a:p>
            <a:endParaRPr lang="en-GB" dirty="0"/>
          </a:p>
          <a:p>
            <a:r>
              <a:rPr lang="en-GB" dirty="0"/>
              <a:t>Open source repositories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8556782" y="5447513"/>
            <a:ext cx="548699" cy="180170"/>
          </a:xfrm>
        </p:spPr>
        <p:txBody>
          <a:bodyPr/>
          <a:lstStyle/>
          <a:p>
            <a:pPr lvl="0"/>
            <a:fld id="{00000000-1234-1234-1234-123412341234}" type="slidenum">
              <a:rPr lang="en-US" smtClean="0">
                <a:sym typeface="Arial"/>
              </a:rPr>
              <a:pPr lvl="0"/>
              <a:t>31</a:t>
            </a:fld>
            <a:endParaRPr lang="en-US" dirty="0">
              <a:sym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8404" y="3136657"/>
            <a:ext cx="59681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rId2"/>
              </a:rPr>
              <a:t>https://github.com/odpi/data-governance</a:t>
            </a:r>
            <a:endParaRPr lang="en-GB" dirty="0"/>
          </a:p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rId3"/>
              </a:rPr>
              <a:t>https://github.com/odpi/egeria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FB58CA-501D-7C49-AE88-850CBDA8B4BA}"/>
              </a:ext>
            </a:extLst>
          </p:cNvPr>
          <p:cNvSpPr/>
          <p:nvPr/>
        </p:nvSpPr>
        <p:spPr>
          <a:xfrm>
            <a:off x="508404" y="1302517"/>
            <a:ext cx="83956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rId4"/>
              </a:rPr>
              <a:t>https://www.linuxfoundation.org/press-release/2018/08/odpi-announces-egeria-for-open-sharing-exchange-and-governance-of-metadata/</a:t>
            </a:r>
          </a:p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rId5"/>
              </a:rPr>
              <a:t>https://roaringelephant.org/2018/09/25/episode-107-open-metadata-and-governance-masterclass-with-mandy-chessell-part-1/</a:t>
            </a:r>
            <a:endParaRPr lang="en-GB" dirty="0"/>
          </a:p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" action="ppaction://noaction"/>
              </a:rPr>
              <a:t>https://roaringelephant.org/2018/10/09/episode-109-open-metadata-and-governance-</a:t>
            </a:r>
          </a:p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" action="ppaction://noaction"/>
              </a:rPr>
              <a:t>masterclass-with-mandy-chessell-part-2/</a:t>
            </a:r>
            <a:endParaRPr lang="en-GB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E968A6B-30EB-774A-95A1-1C75FE2CD488}"/>
              </a:ext>
            </a:extLst>
          </p:cNvPr>
          <p:cNvSpPr txBox="1">
            <a:spLocks/>
          </p:cNvSpPr>
          <p:nvPr/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accent6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9648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ayyab\Desktop\gwallacelf\17.jpg"/>
          <p:cNvPicPr>
            <a:picLocks noChangeAspect="1" noChangeArrowheads="1"/>
          </p:cNvPicPr>
          <p:nvPr/>
        </p:nvPicPr>
        <p:blipFill rotWithShape="1">
          <a:blip r:embed="rId3"/>
          <a:srcRect b="32570"/>
          <a:stretch/>
        </p:blipFill>
        <p:spPr bwMode="auto">
          <a:xfrm>
            <a:off x="1502585" y="1148217"/>
            <a:ext cx="6193615" cy="2026058"/>
          </a:xfrm>
          <a:prstGeom prst="rect">
            <a:avLst/>
          </a:prstGeom>
          <a:noFill/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D6CEE50-B89E-4F4A-AB9D-B0EA6D5A2982}"/>
              </a:ext>
            </a:extLst>
          </p:cNvPr>
          <p:cNvSpPr txBox="1">
            <a:spLocks/>
          </p:cNvSpPr>
          <p:nvPr/>
        </p:nvSpPr>
        <p:spPr>
          <a:xfrm>
            <a:off x="8556782" y="4956626"/>
            <a:ext cx="548699" cy="18017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1654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Curation</a:t>
            </a: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95251" y="1752622"/>
            <a:ext cx="8935484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Calibri" charset="0"/>
              </a:rPr>
              <a:t>00 3809890 6 7  Lemmie Stage  818928  3082  4 New York 4 27 DataStage Expert 1 45324  300 27 Code St Harlem NY 1 3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88942" y="1985984"/>
            <a:ext cx="89226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Calibri" charset="0"/>
              </a:rPr>
              <a:t>00 3809890 3 7  Callie Quartile  328080  7432  5 New York 4 27 Data Scientist       1 56944  045 27 Code St Harlem NY 1 3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98425" y="2219346"/>
            <a:ext cx="8917826" cy="307777"/>
          </a:xfrm>
          <a:prstGeom prst="rect">
            <a:avLst/>
          </a:prstGeom>
          <a:solidFill>
            <a:srgbClr val="EBF1DE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Calibri" charset="0"/>
              </a:rPr>
              <a:t>00 3809890 1 7  Tanya Tidie       209482  4051  2 New York 4 27 Data Steward       1 43800  215 27 Code St Harlem NY 1 3</a:t>
            </a:r>
          </a:p>
        </p:txBody>
      </p:sp>
      <p:pic>
        <p:nvPicPr>
          <p:cNvPr id="7" name="Picture 6" descr="Callie Quartile 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810387"/>
            <a:ext cx="738632" cy="950976"/>
          </a:xfrm>
          <a:prstGeom prst="rect">
            <a:avLst/>
          </a:prstGeom>
        </p:spPr>
      </p:pic>
      <p:pic>
        <p:nvPicPr>
          <p:cNvPr id="9" name="Picture 8" descr="Faith Broker 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3417819"/>
            <a:ext cx="673595" cy="960120"/>
          </a:xfrm>
          <a:prstGeom prst="rect">
            <a:avLst/>
          </a:prstGeom>
        </p:spPr>
      </p:pic>
      <p:sp>
        <p:nvSpPr>
          <p:cNvPr id="11" name="Cloud Callout 10"/>
          <p:cNvSpPr/>
          <p:nvPr/>
        </p:nvSpPr>
        <p:spPr>
          <a:xfrm>
            <a:off x="1489982" y="3105832"/>
            <a:ext cx="1301750" cy="392906"/>
          </a:xfrm>
          <a:prstGeom prst="cloudCallout">
            <a:avLst>
              <a:gd name="adj1" fmla="val -65955"/>
              <a:gd name="adj2" fmla="val 62500"/>
            </a:avLst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1F497D"/>
                </a:solidFill>
                <a:latin typeface="Calibri"/>
                <a:cs typeface="Calibri"/>
              </a:rPr>
              <a:t>I know</a:t>
            </a:r>
          </a:p>
        </p:txBody>
      </p:sp>
      <p:sp>
        <p:nvSpPr>
          <p:cNvPr id="12" name="Cloud Callout 11"/>
          <p:cNvSpPr/>
          <p:nvPr/>
        </p:nvSpPr>
        <p:spPr>
          <a:xfrm>
            <a:off x="7153277" y="408215"/>
            <a:ext cx="1437366" cy="807357"/>
          </a:xfrm>
          <a:prstGeom prst="cloudCallout">
            <a:avLst>
              <a:gd name="adj1" fmla="val -69196"/>
              <a:gd name="adj2" fmla="val 48077"/>
            </a:avLst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1F497D"/>
                </a:solidFill>
                <a:latin typeface="Calibri"/>
                <a:cs typeface="Calibri"/>
              </a:rPr>
              <a:t>I wonder what this means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D5B93DF-0EC7-0E49-BBCF-8A30A2796B2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</a:t>
            </a:fld>
            <a:endParaRPr 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BCF797-91BC-AC44-8CAB-D8DD3F917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9062" y="3831247"/>
            <a:ext cx="15319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400" b="1" dirty="0">
                <a:latin typeface="Calibri" panose="020F0502020204030204" pitchFamily="34" charset="0"/>
              </a:rPr>
              <a:t>Faith Broker</a:t>
            </a:r>
          </a:p>
          <a:p>
            <a:pPr eaLnBrk="1" hangingPunct="1"/>
            <a:r>
              <a:rPr lang="en-GB" altLang="en-US" sz="1400" b="1" dirty="0">
                <a:latin typeface="Calibri" panose="020F0502020204030204" pitchFamily="34" charset="0"/>
              </a:rPr>
              <a:t>Human Resources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D58479-328A-A240-9B32-56A9ACD7F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9987" y="431769"/>
            <a:ext cx="12430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400" b="1" dirty="0">
                <a:latin typeface="Calibri" panose="020F0502020204030204" pitchFamily="34" charset="0"/>
              </a:rPr>
              <a:t>Callie Quartile</a:t>
            </a:r>
          </a:p>
          <a:p>
            <a:pPr eaLnBrk="1" hangingPunct="1"/>
            <a:r>
              <a:rPr lang="en-GB" altLang="en-US" sz="1400" b="1" dirty="0">
                <a:latin typeface="Calibri" panose="020F0502020204030204" pitchFamily="34" charset="0"/>
              </a:rPr>
              <a:t>Data Scientist</a:t>
            </a:r>
          </a:p>
        </p:txBody>
      </p:sp>
    </p:spTree>
    <p:extLst>
      <p:ext uri="{BB962C8B-B14F-4D97-AF65-F5344CB8AC3E}">
        <p14:creationId xmlns:p14="http://schemas.microsoft.com/office/powerpoint/2010/main" val="231636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386427EA-C699-5946-B20E-BC27F2C59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cs typeface="ＭＳ Ｐゴシック" panose="020B0600070205080204" pitchFamily="34" charset="-128"/>
              </a:rPr>
              <a:t>Scared to share</a:t>
            </a:r>
          </a:p>
        </p:txBody>
      </p:sp>
      <p:pic>
        <p:nvPicPr>
          <p:cNvPr id="9218" name="Picture 2" descr="Faith Broker Icon.png">
            <a:extLst>
              <a:ext uri="{FF2B5EF4-FFF2-40B4-BE49-F238E27FC236}">
                <a16:creationId xmlns:a16="http://schemas.microsoft.com/office/drawing/2014/main" id="{10F7C9AC-7C9B-CD44-A101-79F675B34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912813"/>
            <a:ext cx="717550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702C63-73C1-EB40-B321-8246FF2E4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500" y="1036638"/>
            <a:ext cx="15319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400" b="1">
                <a:latin typeface="Calibri" panose="020F0502020204030204" pitchFamily="34" charset="0"/>
              </a:rPr>
              <a:t>Faith Broker</a:t>
            </a:r>
          </a:p>
          <a:p>
            <a:pPr eaLnBrk="1" hangingPunct="1"/>
            <a:r>
              <a:rPr lang="en-GB" altLang="en-US" sz="1400" b="1">
                <a:latin typeface="Calibri" panose="020F0502020204030204" pitchFamily="34" charset="0"/>
              </a:rPr>
              <a:t>Human Resources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49C6B0A3-926F-444D-9B7B-30EF05866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" y="1955800"/>
            <a:ext cx="8936038" cy="306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Calibri" charset="0"/>
              </a:rPr>
              <a:t>00 3809890 6 7  Lemmie Stage  818928  3082  4 New York 4 27 DataStage Expert 1 45324  300 27 Code St Harlem NY 1 3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7A6AB513-FDC2-4A49-8EDB-C881ED08F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" y="2189163"/>
            <a:ext cx="892333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latin typeface="Calibri" panose="020F0502020204030204" pitchFamily="34" charset="0"/>
              </a:rPr>
              <a:t>00 3809890 3 7  Callie Quartile  328080  7432  5 New York 4 27 Data Scientist       1 56944  045 27 Code St Harlem NY 1 3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42BAB253-7534-A54A-8057-8742FDB6C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25" y="2422525"/>
            <a:ext cx="8918575" cy="306388"/>
          </a:xfrm>
          <a:prstGeom prst="rect">
            <a:avLst/>
          </a:prstGeom>
          <a:solidFill>
            <a:srgbClr val="EBF1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dirty="0">
                <a:latin typeface="Calibri" panose="020F0502020204030204" pitchFamily="34" charset="0"/>
              </a:rPr>
              <a:t>00 3809890 1 7  Tanya Tidie       209482  4051  2 New York 4 27 Data Steward       1 43800  215 27 Code St Harlem NY 1 3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07A2819-4322-6646-A9F5-1FFFEE7B8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3000" y="2798763"/>
            <a:ext cx="1000125" cy="28575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F0FB115D-C532-9F47-8DC8-6A6AEC650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" y="3224213"/>
            <a:ext cx="8923338" cy="3079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Calibri" charset="0"/>
              </a:rPr>
              <a:t>00 3809890 6 7  Lemmie Stage  818928  3082  4 New York 4 27 DataStage Expert 1 #####  ### 27 Code St Harlem NY 1 3</a:t>
            </a: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140D1BC8-1A8C-8C4B-96B1-EA6433DEE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" y="3457575"/>
            <a:ext cx="8969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latin typeface="Calibri" panose="020F0502020204030204" pitchFamily="34" charset="0"/>
              </a:rPr>
              <a:t>00 3809890 3 7  Callie Quartile  328080  7432  5 New York 4 27 Data Scientist       1 #####  ### 27 Code St Harlem NY 1 3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B5388538-60B1-0545-8DDF-BEFA19BAE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3690938"/>
            <a:ext cx="8904288" cy="307975"/>
          </a:xfrm>
          <a:prstGeom prst="rect">
            <a:avLst/>
          </a:prstGeom>
          <a:solidFill>
            <a:srgbClr val="EBF1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dirty="0">
                <a:latin typeface="Calibri" panose="020F0502020204030204" pitchFamily="34" charset="0"/>
              </a:rPr>
              <a:t>00 3809890 1 7  Tanya Tidie       209482  4051  2 New York 4 27 Data Steward       1 #####  ### 27 Code St Harlem NY 1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DF0ED4-AE6D-194D-A81A-67BC11B23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8225" y="3284538"/>
            <a:ext cx="798513" cy="701675"/>
          </a:xfrm>
          <a:prstGeom prst="rect">
            <a:avLst/>
          </a:prstGeom>
          <a:solidFill>
            <a:srgbClr val="800000">
              <a:alpha val="29019"/>
            </a:srgbClr>
          </a:solidFill>
          <a:ln w="9525">
            <a:solidFill>
              <a:srgbClr val="8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pic>
        <p:nvPicPr>
          <p:cNvPr id="17" name="Picture 16" descr="Callie Quartile Icon.png">
            <a:extLst>
              <a:ext uri="{FF2B5EF4-FFF2-40B4-BE49-F238E27FC236}">
                <a16:creationId xmlns:a16="http://schemas.microsoft.com/office/drawing/2014/main" id="{47EEC40E-3287-B543-9C93-E97AE3D18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688" y="4006850"/>
            <a:ext cx="785812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978F10-B74D-3B43-862A-8F488999F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00" y="4119563"/>
            <a:ext cx="12430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400" b="1" dirty="0">
                <a:latin typeface="Calibri" panose="020F0502020204030204" pitchFamily="34" charset="0"/>
              </a:rPr>
              <a:t>Callie Quartile</a:t>
            </a:r>
          </a:p>
          <a:p>
            <a:pPr eaLnBrk="1" hangingPunct="1"/>
            <a:r>
              <a:rPr lang="en-GB" altLang="en-US" sz="1400" b="1" dirty="0">
                <a:latin typeface="Calibri" panose="020F0502020204030204" pitchFamily="34" charset="0"/>
              </a:rPr>
              <a:t>Data Scientist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BD875D-C388-0346-BC5E-3934FFA2A522}"/>
              </a:ext>
            </a:extLst>
          </p:cNvPr>
          <p:cNvGrpSpPr>
            <a:grpSpLocks/>
          </p:cNvGrpSpPr>
          <p:nvPr/>
        </p:nvGrpSpPr>
        <p:grpSpPr bwMode="auto">
          <a:xfrm>
            <a:off x="6343650" y="349250"/>
            <a:ext cx="2070100" cy="835025"/>
            <a:chOff x="6343650" y="349250"/>
            <a:chExt cx="2070100" cy="835025"/>
          </a:xfrm>
        </p:grpSpPr>
        <p:sp>
          <p:nvSpPr>
            <p:cNvPr id="8" name="Rectangular Callout 7">
              <a:extLst>
                <a:ext uri="{FF2B5EF4-FFF2-40B4-BE49-F238E27FC236}">
                  <a16:creationId xmlns:a16="http://schemas.microsoft.com/office/drawing/2014/main" id="{F7452A70-B391-B647-92EB-9A8DD153B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0000" y="349250"/>
              <a:ext cx="2063750" cy="825500"/>
            </a:xfrm>
            <a:prstGeom prst="wedgeRectCallout">
              <a:avLst>
                <a:gd name="adj1" fmla="val -42370"/>
                <a:gd name="adj2" fmla="val 145190"/>
              </a:avLst>
            </a:prstGeom>
            <a:solidFill>
              <a:srgbClr val="FFFF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GB" sz="1800" dirty="0">
                  <a:solidFill>
                    <a:srgbClr val="1F497D"/>
                  </a:solidFill>
                  <a:latin typeface="Calibri"/>
                  <a:ea typeface="+mn-ea"/>
                  <a:cs typeface="Calibri"/>
                </a:rPr>
                <a:t>Very Sensitive Data</a:t>
              </a:r>
            </a:p>
          </p:txBody>
        </p:sp>
        <p:sp>
          <p:nvSpPr>
            <p:cNvPr id="19" name="Rectangular Callout 18">
              <a:extLst>
                <a:ext uri="{FF2B5EF4-FFF2-40B4-BE49-F238E27FC236}">
                  <a16:creationId xmlns:a16="http://schemas.microsoft.com/office/drawing/2014/main" id="{6E30C709-ED09-744A-A63F-576608D89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3650" y="358775"/>
              <a:ext cx="2063750" cy="825500"/>
            </a:xfrm>
            <a:prstGeom prst="wedgeRectCallout">
              <a:avLst>
                <a:gd name="adj1" fmla="val -27759"/>
                <a:gd name="adj2" fmla="val 149037"/>
              </a:avLst>
            </a:prstGeom>
            <a:solidFill>
              <a:srgbClr val="FFFF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GB" sz="1800" dirty="0">
                  <a:solidFill>
                    <a:srgbClr val="1F497D"/>
                  </a:solidFill>
                  <a:latin typeface="Calibri"/>
                  <a:ea typeface="+mn-ea"/>
                  <a:cs typeface="Calibri"/>
                </a:rPr>
                <a:t>Very Sensitive Data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7CECC0-1417-FF47-98D5-12305E1D955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01750" y="2460625"/>
            <a:ext cx="1095375" cy="0"/>
          </a:xfrm>
          <a:prstGeom prst="line">
            <a:avLst/>
          </a:prstGeom>
          <a:noFill/>
          <a:ln w="57150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A67BACF7-8297-C642-9E97-A006576F856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70884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9" grpId="0" animBg="1"/>
      <p:bldP spid="13" grpId="0" animBg="1"/>
      <p:bldP spid="14" grpId="0"/>
      <p:bldP spid="15" grpId="0" animBg="1"/>
      <p:bldP spid="16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9F894-E56B-7B47-B000-8DCFE302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metadata repository to describe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EED74-0E9F-294B-985B-2ECEA141F5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6</a:t>
            </a:fld>
            <a:endParaRPr lang="en-US" sz="1000"/>
          </a:p>
        </p:txBody>
      </p:sp>
      <p:pic>
        <p:nvPicPr>
          <p:cNvPr id="1030" name="Picture 6" descr="Image result for tortoise no shell">
            <a:hlinkClick r:id="rId2"/>
            <a:extLst>
              <a:ext uri="{FF2B5EF4-FFF2-40B4-BE49-F238E27FC236}">
                <a16:creationId xmlns:a16="http://schemas.microsoft.com/office/drawing/2014/main" id="{725E6F53-0AE9-2F48-ACE4-480CA5EB0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42" y="1738029"/>
            <a:ext cx="1460500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196">
            <a:extLst>
              <a:ext uri="{FF2B5EF4-FFF2-40B4-BE49-F238E27FC236}">
                <a16:creationId xmlns:a16="http://schemas.microsoft.com/office/drawing/2014/main" id="{F63B1C14-AC55-AD40-90A3-93268E704BA9}"/>
              </a:ext>
            </a:extLst>
          </p:cNvPr>
          <p:cNvCxnSpPr>
            <a:stCxn id="118" idx="2"/>
            <a:endCxn id="129" idx="1"/>
          </p:cNvCxnSpPr>
          <p:nvPr/>
        </p:nvCxnSpPr>
        <p:spPr bwMode="auto">
          <a:xfrm rot="16200000" flipH="1">
            <a:off x="5015251" y="2050198"/>
            <a:ext cx="1481138" cy="1455738"/>
          </a:xfrm>
          <a:prstGeom prst="bentConnector3">
            <a:avLst>
              <a:gd name="adj1" fmla="val 79398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B7C91CD3-150E-9046-B44C-5F49CEF0E0DA}"/>
              </a:ext>
            </a:extLst>
          </p:cNvPr>
          <p:cNvSpPr/>
          <p:nvPr/>
        </p:nvSpPr>
        <p:spPr>
          <a:xfrm>
            <a:off x="4827923" y="3496440"/>
            <a:ext cx="555625" cy="3571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D4577C59-69FF-7342-829B-896EBC3E241A}"/>
              </a:ext>
            </a:extLst>
          </p:cNvPr>
          <p:cNvSpPr/>
          <p:nvPr/>
        </p:nvSpPr>
        <p:spPr>
          <a:xfrm>
            <a:off x="5378764" y="3488502"/>
            <a:ext cx="401637" cy="4222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4121F635-D8FB-8B4A-A93D-15645B21DB03}"/>
              </a:ext>
            </a:extLst>
          </p:cNvPr>
          <p:cNvSpPr/>
          <p:nvPr/>
        </p:nvSpPr>
        <p:spPr>
          <a:xfrm>
            <a:off x="5826439" y="3701227"/>
            <a:ext cx="315912" cy="307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1" name="Straight Arrow Connector 199">
            <a:extLst>
              <a:ext uri="{FF2B5EF4-FFF2-40B4-BE49-F238E27FC236}">
                <a16:creationId xmlns:a16="http://schemas.microsoft.com/office/drawing/2014/main" id="{6C23161E-63F6-6E43-B573-E328EC53DFB5}"/>
              </a:ext>
            </a:extLst>
          </p:cNvPr>
          <p:cNvCxnSpPr>
            <a:endCxn id="10" idx="1"/>
          </p:cNvCxnSpPr>
          <p:nvPr/>
        </p:nvCxnSpPr>
        <p:spPr bwMode="auto">
          <a:xfrm rot="16200000" flipH="1">
            <a:off x="4646133" y="2362163"/>
            <a:ext cx="1581150" cy="1096963"/>
          </a:xfrm>
          <a:prstGeom prst="bentConnector3">
            <a:avLst>
              <a:gd name="adj1" fmla="val 76391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96">
            <a:extLst>
              <a:ext uri="{FF2B5EF4-FFF2-40B4-BE49-F238E27FC236}">
                <a16:creationId xmlns:a16="http://schemas.microsoft.com/office/drawing/2014/main" id="{E565D900-F55B-E941-A161-22200AC491CC}"/>
              </a:ext>
            </a:extLst>
          </p:cNvPr>
          <p:cNvCxnSpPr>
            <a:stCxn id="53" idx="2"/>
            <a:endCxn id="9" idx="1"/>
          </p:cNvCxnSpPr>
          <p:nvPr/>
        </p:nvCxnSpPr>
        <p:spPr bwMode="auto">
          <a:xfrm rot="16200000" flipH="1">
            <a:off x="4376268" y="2284355"/>
            <a:ext cx="1381125" cy="1027112"/>
          </a:xfrm>
          <a:prstGeom prst="bentConnector3">
            <a:avLst>
              <a:gd name="adj1" fmla="val 74302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Can 12">
            <a:extLst>
              <a:ext uri="{FF2B5EF4-FFF2-40B4-BE49-F238E27FC236}">
                <a16:creationId xmlns:a16="http://schemas.microsoft.com/office/drawing/2014/main" id="{662A0EB6-5FB3-9245-9B66-0653A1019311}"/>
              </a:ext>
            </a:extLst>
          </p:cNvPr>
          <p:cNvSpPr/>
          <p:nvPr/>
        </p:nvSpPr>
        <p:spPr>
          <a:xfrm>
            <a:off x="5464489" y="3915511"/>
            <a:ext cx="436562" cy="258762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4" name="Straight Arrow Connector 199">
            <a:extLst>
              <a:ext uri="{FF2B5EF4-FFF2-40B4-BE49-F238E27FC236}">
                <a16:creationId xmlns:a16="http://schemas.microsoft.com/office/drawing/2014/main" id="{27319729-9E30-F240-91C2-78F6933E5210}"/>
              </a:ext>
            </a:extLst>
          </p:cNvPr>
          <p:cNvCxnSpPr>
            <a:stCxn id="53" idx="2"/>
            <a:endCxn id="13" idx="1"/>
          </p:cNvCxnSpPr>
          <p:nvPr/>
        </p:nvCxnSpPr>
        <p:spPr bwMode="auto">
          <a:xfrm rot="16200000" flipH="1">
            <a:off x="4213540" y="2447074"/>
            <a:ext cx="1808163" cy="1128712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199">
            <a:extLst>
              <a:ext uri="{FF2B5EF4-FFF2-40B4-BE49-F238E27FC236}">
                <a16:creationId xmlns:a16="http://schemas.microsoft.com/office/drawing/2014/main" id="{B28BA1EF-C1DD-EF42-8620-FFA8ACB292BE}"/>
              </a:ext>
            </a:extLst>
          </p:cNvPr>
          <p:cNvCxnSpPr>
            <a:endCxn id="8" idx="1"/>
          </p:cNvCxnSpPr>
          <p:nvPr/>
        </p:nvCxnSpPr>
        <p:spPr bwMode="auto">
          <a:xfrm rot="16200000" flipH="1">
            <a:off x="3987341" y="2378045"/>
            <a:ext cx="1406525" cy="83026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Can 46">
            <a:extLst>
              <a:ext uri="{FF2B5EF4-FFF2-40B4-BE49-F238E27FC236}">
                <a16:creationId xmlns:a16="http://schemas.microsoft.com/office/drawing/2014/main" id="{7E009483-E97B-D84D-ADF7-41AE87292A33}"/>
              </a:ext>
            </a:extLst>
          </p:cNvPr>
          <p:cNvSpPr/>
          <p:nvPr/>
        </p:nvSpPr>
        <p:spPr>
          <a:xfrm>
            <a:off x="2857814" y="3775811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8" name="Can 47">
            <a:extLst>
              <a:ext uri="{FF2B5EF4-FFF2-40B4-BE49-F238E27FC236}">
                <a16:creationId xmlns:a16="http://schemas.microsoft.com/office/drawing/2014/main" id="{9ED7E71E-42B5-9241-BBE2-557A49CA30F4}"/>
              </a:ext>
            </a:extLst>
          </p:cNvPr>
          <p:cNvSpPr/>
          <p:nvPr/>
        </p:nvSpPr>
        <p:spPr>
          <a:xfrm>
            <a:off x="4227884" y="3799624"/>
            <a:ext cx="555625" cy="357188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49" name="Straight Arrow Connector 196">
            <a:extLst>
              <a:ext uri="{FF2B5EF4-FFF2-40B4-BE49-F238E27FC236}">
                <a16:creationId xmlns:a16="http://schemas.microsoft.com/office/drawing/2014/main" id="{8EDA2CCC-FE80-7046-8F1F-6BCA25C88376}"/>
              </a:ext>
            </a:extLst>
          </p:cNvPr>
          <p:cNvCxnSpPr>
            <a:stCxn id="53" idx="2"/>
            <a:endCxn id="48" idx="1"/>
          </p:cNvCxnSpPr>
          <p:nvPr/>
        </p:nvCxnSpPr>
        <p:spPr bwMode="auto">
          <a:xfrm rot="5400000">
            <a:off x="3683372" y="2929678"/>
            <a:ext cx="1692275" cy="4762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Can 49">
            <a:extLst>
              <a:ext uri="{FF2B5EF4-FFF2-40B4-BE49-F238E27FC236}">
                <a16:creationId xmlns:a16="http://schemas.microsoft.com/office/drawing/2014/main" id="{3E6D11E6-F237-664F-8E10-B1F7723B037B}"/>
              </a:ext>
            </a:extLst>
          </p:cNvPr>
          <p:cNvSpPr/>
          <p:nvPr/>
        </p:nvSpPr>
        <p:spPr>
          <a:xfrm>
            <a:off x="3769039" y="3829787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1" name="Straight Arrow Connector 199">
            <a:extLst>
              <a:ext uri="{FF2B5EF4-FFF2-40B4-BE49-F238E27FC236}">
                <a16:creationId xmlns:a16="http://schemas.microsoft.com/office/drawing/2014/main" id="{C57D7C5F-07AD-9B4E-A822-B8BB88396F17}"/>
              </a:ext>
            </a:extLst>
          </p:cNvPr>
          <p:cNvCxnSpPr>
            <a:endCxn id="50" idx="1"/>
          </p:cNvCxnSpPr>
          <p:nvPr/>
        </p:nvCxnSpPr>
        <p:spPr bwMode="auto">
          <a:xfrm rot="5400000">
            <a:off x="3377778" y="2605041"/>
            <a:ext cx="1774825" cy="674687"/>
          </a:xfrm>
          <a:prstGeom prst="bentConnector3">
            <a:avLst>
              <a:gd name="adj1" fmla="val 70956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Arrow Connector 196">
            <a:extLst>
              <a:ext uri="{FF2B5EF4-FFF2-40B4-BE49-F238E27FC236}">
                <a16:creationId xmlns:a16="http://schemas.microsoft.com/office/drawing/2014/main" id="{9084C136-B5FE-A64F-8C9A-22D5F26D509E}"/>
              </a:ext>
            </a:extLst>
          </p:cNvPr>
          <p:cNvCxnSpPr>
            <a:stCxn id="53" idx="2"/>
            <a:endCxn id="47" idx="1"/>
          </p:cNvCxnSpPr>
          <p:nvPr/>
        </p:nvCxnSpPr>
        <p:spPr bwMode="auto">
          <a:xfrm rot="5400000">
            <a:off x="2950309" y="2172832"/>
            <a:ext cx="1668463" cy="1537494"/>
          </a:xfrm>
          <a:prstGeom prst="bentConnector3">
            <a:avLst>
              <a:gd name="adj1" fmla="val 66855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D4D469E-184B-8D4D-9A62-D7D99CBB7F7E}"/>
              </a:ext>
            </a:extLst>
          </p:cNvPr>
          <p:cNvSpPr/>
          <p:nvPr/>
        </p:nvSpPr>
        <p:spPr>
          <a:xfrm>
            <a:off x="3930964" y="1232638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22CF59-2658-8747-A418-9E37F18C27A5}"/>
              </a:ext>
            </a:extLst>
          </p:cNvPr>
          <p:cNvSpPr/>
          <p:nvPr/>
        </p:nvSpPr>
        <p:spPr>
          <a:xfrm>
            <a:off x="4307201" y="1353286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5D10F3D-2E90-3A4D-A4AC-048BF1077411}"/>
              </a:ext>
            </a:extLst>
          </p:cNvPr>
          <p:cNvSpPr/>
          <p:nvPr/>
        </p:nvSpPr>
        <p:spPr bwMode="auto">
          <a:xfrm>
            <a:off x="3946897" y="1267569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AE4E712-D623-FE46-8FC8-5FEDA569D430}"/>
              </a:ext>
            </a:extLst>
          </p:cNvPr>
          <p:cNvSpPr/>
          <p:nvPr/>
        </p:nvSpPr>
        <p:spPr>
          <a:xfrm>
            <a:off x="3967476" y="1910500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7" name="Round Diagonal Corner Rectangle 56">
            <a:extLst>
              <a:ext uri="{FF2B5EF4-FFF2-40B4-BE49-F238E27FC236}">
                <a16:creationId xmlns:a16="http://schemas.microsoft.com/office/drawing/2014/main" id="{83FE983F-480A-FD49-A639-761A9E9E1D22}"/>
              </a:ext>
            </a:extLst>
          </p:cNvPr>
          <p:cNvSpPr/>
          <p:nvPr/>
        </p:nvSpPr>
        <p:spPr>
          <a:xfrm>
            <a:off x="4589781" y="1483461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58" name="Cross 57">
            <a:extLst>
              <a:ext uri="{FF2B5EF4-FFF2-40B4-BE49-F238E27FC236}">
                <a16:creationId xmlns:a16="http://schemas.microsoft.com/office/drawing/2014/main" id="{FF4FE3BF-902E-B748-8FAD-F712629EFD8D}"/>
              </a:ext>
            </a:extLst>
          </p:cNvPr>
          <p:cNvSpPr/>
          <p:nvPr/>
        </p:nvSpPr>
        <p:spPr>
          <a:xfrm>
            <a:off x="4589781" y="1632686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59" name="Group 4">
            <a:extLst>
              <a:ext uri="{FF2B5EF4-FFF2-40B4-BE49-F238E27FC236}">
                <a16:creationId xmlns:a16="http://schemas.microsoft.com/office/drawing/2014/main" id="{9F7D5785-8041-AD45-A908-B83091A4DF37}"/>
              </a:ext>
            </a:extLst>
          </p:cNvPr>
          <p:cNvGrpSpPr>
            <a:grpSpLocks/>
          </p:cNvGrpSpPr>
          <p:nvPr/>
        </p:nvGrpSpPr>
        <p:grpSpPr bwMode="auto">
          <a:xfrm>
            <a:off x="4421559" y="1712090"/>
            <a:ext cx="42863" cy="79375"/>
            <a:chOff x="603250" y="4737100"/>
            <a:chExt cx="355600" cy="654050"/>
          </a:xfrm>
        </p:grpSpPr>
        <p:sp>
          <p:nvSpPr>
            <p:cNvPr id="60" name="Delay 59">
              <a:extLst>
                <a:ext uri="{FF2B5EF4-FFF2-40B4-BE49-F238E27FC236}">
                  <a16:creationId xmlns:a16="http://schemas.microsoft.com/office/drawing/2014/main" id="{DCD3EFA1-CC29-004E-B3E0-20EABA21C0F3}"/>
                </a:ext>
              </a:extLst>
            </p:cNvPr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0F4D7A2-E89B-E143-A89B-7F1748171DAC}"/>
                </a:ext>
              </a:extLst>
            </p:cNvPr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62" name="Group 4">
            <a:extLst>
              <a:ext uri="{FF2B5EF4-FFF2-40B4-BE49-F238E27FC236}">
                <a16:creationId xmlns:a16="http://schemas.microsoft.com/office/drawing/2014/main" id="{E2227526-7135-8A42-A6AF-44E378EA8A85}"/>
              </a:ext>
            </a:extLst>
          </p:cNvPr>
          <p:cNvGrpSpPr>
            <a:grpSpLocks/>
          </p:cNvGrpSpPr>
          <p:nvPr/>
        </p:nvGrpSpPr>
        <p:grpSpPr bwMode="auto">
          <a:xfrm>
            <a:off x="4454839" y="1458062"/>
            <a:ext cx="44450" cy="85725"/>
            <a:chOff x="603250" y="4737100"/>
            <a:chExt cx="355600" cy="654050"/>
          </a:xfrm>
        </p:grpSpPr>
        <p:sp>
          <p:nvSpPr>
            <p:cNvPr id="63" name="Delay 62">
              <a:extLst>
                <a:ext uri="{FF2B5EF4-FFF2-40B4-BE49-F238E27FC236}">
                  <a16:creationId xmlns:a16="http://schemas.microsoft.com/office/drawing/2014/main" id="{FC05E831-94EA-1B4B-9D65-DB5074797F88}"/>
                </a:ext>
              </a:extLst>
            </p:cNvPr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CAC2FD8-F854-4E45-9476-C602813414CA}"/>
                </a:ext>
              </a:extLst>
            </p:cNvPr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82A13B5-C050-004D-8A59-6249A821CC7E}"/>
              </a:ext>
            </a:extLst>
          </p:cNvPr>
          <p:cNvCxnSpPr>
            <a:stCxn id="63" idx="2"/>
            <a:endCxn id="57" idx="2"/>
          </p:cNvCxnSpPr>
          <p:nvPr/>
        </p:nvCxnSpPr>
        <p:spPr bwMode="auto">
          <a:xfrm>
            <a:off x="4499347" y="1512059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D3F6163-1C78-4F44-A2A7-D54110F1DA18}"/>
              </a:ext>
            </a:extLst>
          </p:cNvPr>
          <p:cNvCxnSpPr>
            <a:stCxn id="58" idx="0"/>
            <a:endCxn id="57" idx="1"/>
          </p:cNvCxnSpPr>
          <p:nvPr/>
        </p:nvCxnSpPr>
        <p:spPr bwMode="auto">
          <a:xfrm flipH="1" flipV="1">
            <a:off x="4619939" y="1546961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7395179-FF7C-8A45-9E7D-1EB5D3DE2029}"/>
              </a:ext>
            </a:extLst>
          </p:cNvPr>
          <p:cNvCxnSpPr>
            <a:stCxn id="58" idx="2"/>
            <a:endCxn id="60" idx="2"/>
          </p:cNvCxnSpPr>
          <p:nvPr/>
        </p:nvCxnSpPr>
        <p:spPr bwMode="auto">
          <a:xfrm flipH="1">
            <a:off x="4464422" y="1689865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6CB6703-164F-1842-A698-037249F89FAE}"/>
              </a:ext>
            </a:extLst>
          </p:cNvPr>
          <p:cNvSpPr/>
          <p:nvPr/>
        </p:nvSpPr>
        <p:spPr>
          <a:xfrm>
            <a:off x="3969064" y="1854937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C5C18A8-5A3B-264F-96F8-B8EEBB09EAA9}"/>
              </a:ext>
            </a:extLst>
          </p:cNvPr>
          <p:cNvSpPr/>
          <p:nvPr/>
        </p:nvSpPr>
        <p:spPr>
          <a:xfrm>
            <a:off x="4835846" y="1356461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F091A21-557E-FD43-A981-B4BFCE2971D2}"/>
              </a:ext>
            </a:extLst>
          </p:cNvPr>
          <p:cNvSpPr/>
          <p:nvPr/>
        </p:nvSpPr>
        <p:spPr>
          <a:xfrm>
            <a:off x="4307259" y="1351698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4FB6D30-5386-504C-8C2D-51D6F2F55DBF}"/>
              </a:ext>
            </a:extLst>
          </p:cNvPr>
          <p:cNvSpPr/>
          <p:nvPr/>
        </p:nvSpPr>
        <p:spPr>
          <a:xfrm>
            <a:off x="4837427" y="1394561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A957AD5-B9B4-C443-AB77-5852E8B7A9A7}"/>
              </a:ext>
            </a:extLst>
          </p:cNvPr>
          <p:cNvSpPr/>
          <p:nvPr/>
        </p:nvSpPr>
        <p:spPr>
          <a:xfrm>
            <a:off x="4856476" y="1432661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24B49B-C9AA-E046-96BE-AC5DEDAAB960}"/>
              </a:ext>
            </a:extLst>
          </p:cNvPr>
          <p:cNvSpPr/>
          <p:nvPr/>
        </p:nvSpPr>
        <p:spPr>
          <a:xfrm>
            <a:off x="3967481" y="1361224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74" name="Group 193">
            <a:extLst>
              <a:ext uri="{FF2B5EF4-FFF2-40B4-BE49-F238E27FC236}">
                <a16:creationId xmlns:a16="http://schemas.microsoft.com/office/drawing/2014/main" id="{422D850F-C2FB-6A48-A17B-44F536914911}"/>
              </a:ext>
            </a:extLst>
          </p:cNvPr>
          <p:cNvGrpSpPr>
            <a:grpSpLocks/>
          </p:cNvGrpSpPr>
          <p:nvPr/>
        </p:nvGrpSpPr>
        <p:grpSpPr bwMode="auto">
          <a:xfrm>
            <a:off x="3981764" y="1385046"/>
            <a:ext cx="252412" cy="369887"/>
            <a:chOff x="552317" y="2476596"/>
            <a:chExt cx="701871" cy="1650326"/>
          </a:xfrm>
        </p:grpSpPr>
        <p:grpSp>
          <p:nvGrpSpPr>
            <p:cNvPr id="75" name="Group 218">
              <a:extLst>
                <a:ext uri="{FF2B5EF4-FFF2-40B4-BE49-F238E27FC236}">
                  <a16:creationId xmlns:a16="http://schemas.microsoft.com/office/drawing/2014/main" id="{F1C1398C-8E3D-7848-8801-811E41BA33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A7941B2-512D-9643-A68C-8A3F790095FC}"/>
                  </a:ext>
                </a:extLst>
              </p:cNvPr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5A49B9F-24C8-814A-955B-F1D81670031B}"/>
                  </a:ext>
                </a:extLst>
              </p:cNvPr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5398CDE-32B3-3A4C-AA50-77B652BD21F9}"/>
                  </a:ext>
                </a:extLst>
              </p:cNvPr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8C4FB41-0844-2541-8670-8EFBC5106183}"/>
                  </a:ext>
                </a:extLst>
              </p:cNvPr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23299FE6-9964-E84C-AED4-D0194996E9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2324257-47BC-3C4E-9109-AFFA7A787AA3}"/>
                  </a:ext>
                </a:extLst>
              </p:cNvPr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972AE0F-2505-2B44-BED7-80554EF46F86}"/>
                  </a:ext>
                </a:extLst>
              </p:cNvPr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10DA30F-5D35-C145-A3D6-45AABD2EAB53}"/>
                  </a:ext>
                </a:extLst>
              </p:cNvPr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77" name="Group 218">
              <a:extLst>
                <a:ext uri="{FF2B5EF4-FFF2-40B4-BE49-F238E27FC236}">
                  <a16:creationId xmlns:a16="http://schemas.microsoft.com/office/drawing/2014/main" id="{21A00E78-957C-A84C-B220-B439C4EB5B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68486E9-4A41-6C43-A8A1-AB09286A796A}"/>
                  </a:ext>
                </a:extLst>
              </p:cNvPr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0E78E78-B552-D348-8635-679441FCD08F}"/>
                  </a:ext>
                </a:extLst>
              </p:cNvPr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78" name="Group 218">
              <a:extLst>
                <a:ext uri="{FF2B5EF4-FFF2-40B4-BE49-F238E27FC236}">
                  <a16:creationId xmlns:a16="http://schemas.microsoft.com/office/drawing/2014/main" id="{C8917F95-E779-E341-AD4D-E7CD7C07F7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029D178-FB15-D046-8B75-F283426CF386}"/>
                  </a:ext>
                </a:extLst>
              </p:cNvPr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522344D-06B0-B04B-BF68-F52EA22C7411}"/>
                  </a:ext>
                </a:extLst>
              </p:cNvPr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BC6E471E-297D-9844-B5F4-E6D14EA9D961}"/>
              </a:ext>
            </a:extLst>
          </p:cNvPr>
          <p:cNvSpPr/>
          <p:nvPr/>
        </p:nvSpPr>
        <p:spPr bwMode="auto">
          <a:xfrm>
            <a:off x="4897751" y="1439013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43021E8-BFCA-DE4A-98B2-050431FD4CB1}"/>
              </a:ext>
            </a:extLst>
          </p:cNvPr>
          <p:cNvCxnSpPr/>
          <p:nvPr/>
        </p:nvCxnSpPr>
        <p:spPr bwMode="auto">
          <a:xfrm>
            <a:off x="5035864" y="1402527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128ABEC-3C63-CB40-A64A-4C5D8383A9B2}"/>
              </a:ext>
            </a:extLst>
          </p:cNvPr>
          <p:cNvCxnSpPr/>
          <p:nvPr/>
        </p:nvCxnSpPr>
        <p:spPr bwMode="auto">
          <a:xfrm flipH="1">
            <a:off x="4856476" y="160728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264CB78-23CA-434F-919A-9BB8D6695A34}"/>
              </a:ext>
            </a:extLst>
          </p:cNvPr>
          <p:cNvCxnSpPr/>
          <p:nvPr/>
        </p:nvCxnSpPr>
        <p:spPr bwMode="auto">
          <a:xfrm flipH="1">
            <a:off x="4856476" y="164221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8EE8FFF-1E81-8D47-9786-52D5B10354A7}"/>
              </a:ext>
            </a:extLst>
          </p:cNvPr>
          <p:cNvCxnSpPr/>
          <p:nvPr/>
        </p:nvCxnSpPr>
        <p:spPr bwMode="auto">
          <a:xfrm flipH="1">
            <a:off x="4856476" y="167554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46F7FA2-6650-B04E-9F10-06142DC9BD85}"/>
              </a:ext>
            </a:extLst>
          </p:cNvPr>
          <p:cNvCxnSpPr/>
          <p:nvPr/>
        </p:nvCxnSpPr>
        <p:spPr bwMode="auto">
          <a:xfrm flipH="1">
            <a:off x="4856476" y="171047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0FCB568-FB5F-8B42-A856-C72D160565CF}"/>
              </a:ext>
            </a:extLst>
          </p:cNvPr>
          <p:cNvCxnSpPr/>
          <p:nvPr/>
        </p:nvCxnSpPr>
        <p:spPr bwMode="auto">
          <a:xfrm flipH="1">
            <a:off x="4856476" y="174381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C7DFCF-F59C-9445-9833-3692FEEEE9F5}"/>
              </a:ext>
            </a:extLst>
          </p:cNvPr>
          <p:cNvCxnSpPr/>
          <p:nvPr/>
        </p:nvCxnSpPr>
        <p:spPr bwMode="auto">
          <a:xfrm flipH="1">
            <a:off x="4856476" y="177873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A3FD93D-7EB2-9044-9B4E-BF87EA9F95AF}"/>
              </a:ext>
            </a:extLst>
          </p:cNvPr>
          <p:cNvCxnSpPr/>
          <p:nvPr/>
        </p:nvCxnSpPr>
        <p:spPr bwMode="auto">
          <a:xfrm flipH="1">
            <a:off x="4854889" y="147076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57044B5-EAD0-E549-B234-D6FECCFB8EF3}"/>
              </a:ext>
            </a:extLst>
          </p:cNvPr>
          <p:cNvCxnSpPr/>
          <p:nvPr/>
        </p:nvCxnSpPr>
        <p:spPr bwMode="auto">
          <a:xfrm flipH="1">
            <a:off x="4854889" y="150409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D5CA45A-0A58-D841-84EB-B2A900AE1C9A}"/>
              </a:ext>
            </a:extLst>
          </p:cNvPr>
          <p:cNvCxnSpPr/>
          <p:nvPr/>
        </p:nvCxnSpPr>
        <p:spPr bwMode="auto">
          <a:xfrm flipH="1">
            <a:off x="4854889" y="153902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AF91E0C-2EBA-3644-A405-5B5D3AF19315}"/>
              </a:ext>
            </a:extLst>
          </p:cNvPr>
          <p:cNvCxnSpPr/>
          <p:nvPr/>
        </p:nvCxnSpPr>
        <p:spPr bwMode="auto">
          <a:xfrm flipH="1">
            <a:off x="4854889" y="157236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C50BC13-E678-6346-AA3B-A929FE134329}"/>
              </a:ext>
            </a:extLst>
          </p:cNvPr>
          <p:cNvCxnSpPr/>
          <p:nvPr/>
        </p:nvCxnSpPr>
        <p:spPr bwMode="auto">
          <a:xfrm>
            <a:off x="4883464" y="1402527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3" name="Group 97">
            <a:extLst>
              <a:ext uri="{FF2B5EF4-FFF2-40B4-BE49-F238E27FC236}">
                <a16:creationId xmlns:a16="http://schemas.microsoft.com/office/drawing/2014/main" id="{4F422092-97A9-514F-A407-9AD358C67427}"/>
              </a:ext>
            </a:extLst>
          </p:cNvPr>
          <p:cNvGrpSpPr>
            <a:grpSpLocks/>
          </p:cNvGrpSpPr>
          <p:nvPr/>
        </p:nvGrpSpPr>
        <p:grpSpPr bwMode="auto">
          <a:xfrm>
            <a:off x="4859677" y="1432663"/>
            <a:ext cx="23813" cy="25400"/>
            <a:chOff x="8112931" y="3217866"/>
            <a:chExt cx="110967" cy="110967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502C7A1-64BD-384D-90F0-6CC17854311E}"/>
                </a:ext>
              </a:extLst>
            </p:cNvPr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7E9ADA2-EBB0-D04D-A005-8BC4A1EC41FD}"/>
                </a:ext>
              </a:extLst>
            </p:cNvPr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06" name="Group 98">
            <a:extLst>
              <a:ext uri="{FF2B5EF4-FFF2-40B4-BE49-F238E27FC236}">
                <a16:creationId xmlns:a16="http://schemas.microsoft.com/office/drawing/2014/main" id="{A826EF34-14B8-634D-AFD0-1F255407489D}"/>
              </a:ext>
            </a:extLst>
          </p:cNvPr>
          <p:cNvGrpSpPr>
            <a:grpSpLocks/>
          </p:cNvGrpSpPr>
          <p:nvPr/>
        </p:nvGrpSpPr>
        <p:grpSpPr bwMode="auto">
          <a:xfrm>
            <a:off x="4859677" y="1442187"/>
            <a:ext cx="23813" cy="23812"/>
            <a:chOff x="8112931" y="3217866"/>
            <a:chExt cx="110967" cy="110967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3758D01-35FB-4342-861E-67DA6899793E}"/>
                </a:ext>
              </a:extLst>
            </p:cNvPr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7E11049-8729-974B-A31A-DCD947D90693}"/>
                </a:ext>
              </a:extLst>
            </p:cNvPr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09" name="Group 101">
            <a:extLst>
              <a:ext uri="{FF2B5EF4-FFF2-40B4-BE49-F238E27FC236}">
                <a16:creationId xmlns:a16="http://schemas.microsoft.com/office/drawing/2014/main" id="{1793284E-847F-2A4B-AEB3-7F8D49CA447B}"/>
              </a:ext>
            </a:extLst>
          </p:cNvPr>
          <p:cNvGrpSpPr>
            <a:grpSpLocks/>
          </p:cNvGrpSpPr>
          <p:nvPr/>
        </p:nvGrpSpPr>
        <p:grpSpPr bwMode="auto">
          <a:xfrm>
            <a:off x="4859677" y="1475524"/>
            <a:ext cx="23813" cy="25400"/>
            <a:chOff x="8112931" y="3217866"/>
            <a:chExt cx="110967" cy="110967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7C221B9-2ED8-564F-8605-258D9956F2C4}"/>
                </a:ext>
              </a:extLst>
            </p:cNvPr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49ABCE2-E045-7847-9486-6CBEEDBB48BD}"/>
                </a:ext>
              </a:extLst>
            </p:cNvPr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12" name="Group 104">
            <a:extLst>
              <a:ext uri="{FF2B5EF4-FFF2-40B4-BE49-F238E27FC236}">
                <a16:creationId xmlns:a16="http://schemas.microsoft.com/office/drawing/2014/main" id="{435E9953-40F9-D04F-B7E8-950FAD06F5F3}"/>
              </a:ext>
            </a:extLst>
          </p:cNvPr>
          <p:cNvGrpSpPr>
            <a:grpSpLocks/>
          </p:cNvGrpSpPr>
          <p:nvPr/>
        </p:nvGrpSpPr>
        <p:grpSpPr bwMode="auto">
          <a:xfrm>
            <a:off x="4859677" y="1510470"/>
            <a:ext cx="23813" cy="23813"/>
            <a:chOff x="8112931" y="3217866"/>
            <a:chExt cx="110967" cy="110967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BB06264-8002-2543-9BB6-4748F0C39F21}"/>
                </a:ext>
              </a:extLst>
            </p:cNvPr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C6EAD73-82F1-5A48-9B30-F8D1C921CEA0}"/>
                </a:ext>
              </a:extLst>
            </p:cNvPr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4E32DD0-CF62-6C49-9019-FDF8460276D3}"/>
              </a:ext>
            </a:extLst>
          </p:cNvPr>
          <p:cNvSpPr/>
          <p:nvPr/>
        </p:nvSpPr>
        <p:spPr bwMode="auto">
          <a:xfrm>
            <a:off x="3994472" y="1921611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05BD8AD-603C-364B-BF80-B29634E58734}"/>
              </a:ext>
            </a:extLst>
          </p:cNvPr>
          <p:cNvSpPr/>
          <p:nvPr/>
        </p:nvSpPr>
        <p:spPr bwMode="auto">
          <a:xfrm>
            <a:off x="4162739" y="1920052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53CB80D-3C45-C348-9769-53538A328A28}"/>
              </a:ext>
            </a:extLst>
          </p:cNvPr>
          <p:cNvSpPr/>
          <p:nvPr/>
        </p:nvSpPr>
        <p:spPr bwMode="auto">
          <a:xfrm>
            <a:off x="4575489" y="1921640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2739890-6117-4849-A9D2-04BC9CB0336A}"/>
              </a:ext>
            </a:extLst>
          </p:cNvPr>
          <p:cNvSpPr/>
          <p:nvPr/>
        </p:nvSpPr>
        <p:spPr bwMode="auto">
          <a:xfrm>
            <a:off x="4939026" y="1918437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DBB88D4D-E5EE-D249-A3D7-B54FCA3279BD}"/>
              </a:ext>
            </a:extLst>
          </p:cNvPr>
          <p:cNvSpPr/>
          <p:nvPr/>
        </p:nvSpPr>
        <p:spPr>
          <a:xfrm>
            <a:off x="5029164" y="1860536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11EC258-1B01-3A49-80C9-6E84402FAEF5}"/>
              </a:ext>
            </a:extLst>
          </p:cNvPr>
          <p:cNvCxnSpPr/>
          <p:nvPr/>
        </p:nvCxnSpPr>
        <p:spPr bwMode="auto">
          <a:xfrm flipH="1">
            <a:off x="3967476" y="1945423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463F0B9-FE2D-0C40-9967-E4AE94F13942}"/>
              </a:ext>
            </a:extLst>
          </p:cNvPr>
          <p:cNvCxnSpPr/>
          <p:nvPr/>
        </p:nvCxnSpPr>
        <p:spPr bwMode="auto">
          <a:xfrm flipH="1">
            <a:off x="3967476" y="1980348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D831B2A-D35F-EC4C-8001-3288DE11A802}"/>
              </a:ext>
            </a:extLst>
          </p:cNvPr>
          <p:cNvCxnSpPr/>
          <p:nvPr/>
        </p:nvCxnSpPr>
        <p:spPr bwMode="auto">
          <a:xfrm flipH="1">
            <a:off x="3967476" y="2013686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90E0B8B-C3F0-CC46-A2DD-EE5A8C98A294}"/>
              </a:ext>
            </a:extLst>
          </p:cNvPr>
          <p:cNvCxnSpPr/>
          <p:nvPr/>
        </p:nvCxnSpPr>
        <p:spPr bwMode="auto">
          <a:xfrm flipH="1">
            <a:off x="3967476" y="2048611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050D7A2-B69E-7C4A-8802-79442F9D381A}"/>
              </a:ext>
            </a:extLst>
          </p:cNvPr>
          <p:cNvCxnSpPr>
            <a:stCxn id="56" idx="0"/>
            <a:endCxn id="56" idx="2"/>
          </p:cNvCxnSpPr>
          <p:nvPr/>
        </p:nvCxnSpPr>
        <p:spPr bwMode="auto">
          <a:xfrm>
            <a:off x="4558026" y="1910500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80E9977-707E-4C43-808D-308C61A1D622}"/>
              </a:ext>
            </a:extLst>
          </p:cNvPr>
          <p:cNvCxnSpPr/>
          <p:nvPr/>
        </p:nvCxnSpPr>
        <p:spPr bwMode="auto">
          <a:xfrm>
            <a:off x="4918389" y="1907352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B9C0117-1965-CF4E-AC5C-186D0713ABFA}"/>
              </a:ext>
            </a:extLst>
          </p:cNvPr>
          <p:cNvCxnSpPr/>
          <p:nvPr/>
        </p:nvCxnSpPr>
        <p:spPr bwMode="auto">
          <a:xfrm>
            <a:off x="4150039" y="1912115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B6A89B8-5A11-364B-87B5-924E999611AC}"/>
              </a:ext>
            </a:extLst>
          </p:cNvPr>
          <p:cNvSpPr/>
          <p:nvPr/>
        </p:nvSpPr>
        <p:spPr bwMode="auto">
          <a:xfrm>
            <a:off x="4853310" y="1404086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DE743BF-9438-FB4D-97B1-A810AF36840B}"/>
              </a:ext>
            </a:extLst>
          </p:cNvPr>
          <p:cNvSpPr/>
          <p:nvPr/>
        </p:nvSpPr>
        <p:spPr>
          <a:xfrm>
            <a:off x="3969108" y="1351698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9" name="Can 128">
            <a:extLst>
              <a:ext uri="{FF2B5EF4-FFF2-40B4-BE49-F238E27FC236}">
                <a16:creationId xmlns:a16="http://schemas.microsoft.com/office/drawing/2014/main" id="{63C7A2F2-8EE4-4D44-978E-1DEC0D6EAC0B}"/>
              </a:ext>
            </a:extLst>
          </p:cNvPr>
          <p:cNvSpPr/>
          <p:nvPr/>
        </p:nvSpPr>
        <p:spPr>
          <a:xfrm>
            <a:off x="6213789" y="3518636"/>
            <a:ext cx="538162" cy="6000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0" name="Can 129">
            <a:extLst>
              <a:ext uri="{FF2B5EF4-FFF2-40B4-BE49-F238E27FC236}">
                <a16:creationId xmlns:a16="http://schemas.microsoft.com/office/drawing/2014/main" id="{9D667D88-A6CA-D545-BE62-6BA8A609C314}"/>
              </a:ext>
            </a:extLst>
          </p:cNvPr>
          <p:cNvSpPr/>
          <p:nvPr/>
        </p:nvSpPr>
        <p:spPr>
          <a:xfrm>
            <a:off x="6661470" y="3732977"/>
            <a:ext cx="422275" cy="434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2" name="Can 131">
            <a:extLst>
              <a:ext uri="{FF2B5EF4-FFF2-40B4-BE49-F238E27FC236}">
                <a16:creationId xmlns:a16="http://schemas.microsoft.com/office/drawing/2014/main" id="{BF526264-189A-054B-9A4B-BA1CFF1D9920}"/>
              </a:ext>
            </a:extLst>
          </p:cNvPr>
          <p:cNvSpPr/>
          <p:nvPr/>
        </p:nvSpPr>
        <p:spPr>
          <a:xfrm>
            <a:off x="7280202" y="3629853"/>
            <a:ext cx="770021" cy="499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045DBE7-E055-0B44-A5F6-45883A540370}"/>
              </a:ext>
            </a:extLst>
          </p:cNvPr>
          <p:cNvGrpSpPr/>
          <p:nvPr/>
        </p:nvGrpSpPr>
        <p:grpSpPr>
          <a:xfrm>
            <a:off x="3964214" y="2502295"/>
            <a:ext cx="1333499" cy="493538"/>
            <a:chOff x="5454524" y="2009903"/>
            <a:chExt cx="1160032" cy="929955"/>
          </a:xfrm>
        </p:grpSpPr>
        <p:sp>
          <p:nvSpPr>
            <p:cNvPr id="134" name="Can 133">
              <a:extLst>
                <a:ext uri="{FF2B5EF4-FFF2-40B4-BE49-F238E27FC236}">
                  <a16:creationId xmlns:a16="http://schemas.microsoft.com/office/drawing/2014/main" id="{9B17FEAE-C5D3-5D4E-83D9-4E7730A20435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35" name="Multidocument 134">
              <a:extLst>
                <a:ext uri="{FF2B5EF4-FFF2-40B4-BE49-F238E27FC236}">
                  <a16:creationId xmlns:a16="http://schemas.microsoft.com/office/drawing/2014/main" id="{912120C2-4CBD-3247-8ED1-8CA0F6DEC639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42" name="Rounded Rectangular Callout 141">
            <a:extLst>
              <a:ext uri="{FF2B5EF4-FFF2-40B4-BE49-F238E27FC236}">
                <a16:creationId xmlns:a16="http://schemas.microsoft.com/office/drawing/2014/main" id="{8D3F435A-8798-B249-9EA2-B39248F054A6}"/>
              </a:ext>
            </a:extLst>
          </p:cNvPr>
          <p:cNvSpPr/>
          <p:nvPr/>
        </p:nvSpPr>
        <p:spPr>
          <a:xfrm>
            <a:off x="6662009" y="2097935"/>
            <a:ext cx="1347538" cy="618335"/>
          </a:xfrm>
          <a:prstGeom prst="wedgeRoundRectCallout">
            <a:avLst>
              <a:gd name="adj1" fmla="val -148969"/>
              <a:gd name="adj2" fmla="val 54717"/>
              <a:gd name="adj3" fmla="val 16667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Metadata</a:t>
            </a:r>
          </a:p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2775219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MS PGothic" charset="0"/>
              </a:rPr>
              <a:t>What does metadata look like?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C0D3A0A-6400-0846-A3B1-D4D9D76A74C6}"/>
              </a:ext>
            </a:extLst>
          </p:cNvPr>
          <p:cNvSpPr/>
          <p:nvPr/>
        </p:nvSpPr>
        <p:spPr>
          <a:xfrm>
            <a:off x="157216" y="834630"/>
            <a:ext cx="8759825" cy="2187178"/>
          </a:xfrm>
          <a:prstGeom prst="rect">
            <a:avLst/>
          </a:prstGeom>
          <a:solidFill>
            <a:srgbClr val="4BACC6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b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Business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metadata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15D09C3-C60A-2D49-BE24-D39D686ED248}"/>
              </a:ext>
            </a:extLst>
          </p:cNvPr>
          <p:cNvSpPr/>
          <p:nvPr/>
        </p:nvSpPr>
        <p:spPr>
          <a:xfrm>
            <a:off x="157163" y="3045645"/>
            <a:ext cx="8763000" cy="1316831"/>
          </a:xfrm>
          <a:prstGeom prst="rect">
            <a:avLst/>
          </a:prstGeom>
          <a:solidFill>
            <a:srgbClr val="EEECE1">
              <a:lumMod val="7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Structural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metadata for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a data store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74FECEE-1692-7643-B7BD-5AB55D711547}"/>
              </a:ext>
            </a:extLst>
          </p:cNvPr>
          <p:cNvCxnSpPr/>
          <p:nvPr/>
        </p:nvCxnSpPr>
        <p:spPr bwMode="auto">
          <a:xfrm>
            <a:off x="1955800" y="3273029"/>
            <a:ext cx="4452938" cy="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rgbClr val="1F497D"/>
            </a:solidFill>
            <a:prstDash val="sysDash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5879178-D4E8-1F4D-AC07-5CA7813AB9D5}"/>
              </a:ext>
            </a:extLst>
          </p:cNvPr>
          <p:cNvCxnSpPr/>
          <p:nvPr/>
        </p:nvCxnSpPr>
        <p:spPr bwMode="auto">
          <a:xfrm>
            <a:off x="1958975" y="4176713"/>
            <a:ext cx="4452938" cy="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rgbClr val="1F497D"/>
            </a:solidFill>
            <a:prstDash val="sysDash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0DEA266-F8F1-144D-9B19-DB0260A36BE5}"/>
              </a:ext>
            </a:extLst>
          </p:cNvPr>
          <p:cNvSpPr/>
          <p:nvPr/>
        </p:nvSpPr>
        <p:spPr>
          <a:xfrm>
            <a:off x="1751013" y="3268292"/>
            <a:ext cx="971550" cy="912019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small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EmpName</a:t>
            </a:r>
            <a:endParaRPr kumimoji="0" lang="en-US" sz="1050" b="0" i="0" u="none" strike="noStrike" kern="1200" cap="small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45A60F6-C15B-1E4F-AC8A-B502914E260A}"/>
              </a:ext>
            </a:extLst>
          </p:cNvPr>
          <p:cNvSpPr/>
          <p:nvPr/>
        </p:nvSpPr>
        <p:spPr>
          <a:xfrm>
            <a:off x="2725738" y="3268292"/>
            <a:ext cx="971550" cy="912019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small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EmpNo</a:t>
            </a:r>
            <a:endParaRPr kumimoji="0" lang="en-US" sz="1050" b="0" i="0" u="none" strike="noStrike" kern="1200" cap="small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898DA43-984D-8445-8029-7D0799A0193A}"/>
              </a:ext>
            </a:extLst>
          </p:cNvPr>
          <p:cNvSpPr/>
          <p:nvPr/>
        </p:nvSpPr>
        <p:spPr>
          <a:xfrm>
            <a:off x="3698875" y="3268292"/>
            <a:ext cx="971550" cy="912019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small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JobCode</a:t>
            </a:r>
            <a:endParaRPr kumimoji="0" lang="en-US" sz="1050" b="0" i="0" u="none" strike="noStrike" kern="1200" cap="small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8F74EE4-32D8-7345-9F63-FCC035A00D4C}"/>
              </a:ext>
            </a:extLst>
          </p:cNvPr>
          <p:cNvSpPr/>
          <p:nvPr/>
        </p:nvSpPr>
        <p:spPr>
          <a:xfrm>
            <a:off x="5932488" y="3268292"/>
            <a:ext cx="971550" cy="912019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small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Salary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30ABD19-E3EE-1945-BFA3-05FBE362752F}"/>
              </a:ext>
            </a:extLst>
          </p:cNvPr>
          <p:cNvSpPr/>
          <p:nvPr/>
        </p:nvSpPr>
        <p:spPr>
          <a:xfrm rot="16200000">
            <a:off x="961838" y="3465450"/>
            <a:ext cx="1070372" cy="490317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small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Employee Record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21D45FA-380C-6D4F-8AE0-5660C9690924}"/>
              </a:ext>
            </a:extLst>
          </p:cNvPr>
          <p:cNvSpPr txBox="1"/>
          <p:nvPr/>
        </p:nvSpPr>
        <p:spPr bwMode="auto">
          <a:xfrm>
            <a:off x="1066823" y="906093"/>
            <a:ext cx="904478" cy="307777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9525">
            <a:solidFill>
              <a:srgbClr val="4BACC6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-1" charset="0"/>
                <a:ea typeface="ＭＳ Ｐゴシック"/>
                <a:cs typeface="+mn-cs"/>
              </a:rPr>
              <a:t>Employee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4A77B67-1AD6-A843-902D-B3F64FDB8124}"/>
              </a:ext>
            </a:extLst>
          </p:cNvPr>
          <p:cNvSpPr txBox="1"/>
          <p:nvPr/>
        </p:nvSpPr>
        <p:spPr bwMode="auto">
          <a:xfrm>
            <a:off x="4776809" y="1360911"/>
            <a:ext cx="1236749" cy="307777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9525">
            <a:solidFill>
              <a:srgbClr val="4BACC6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-1" charset="0"/>
                <a:ea typeface="ＭＳ Ｐゴシック"/>
                <a:cs typeface="+mn-cs"/>
              </a:rPr>
              <a:t>Work Location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DA2A1A9-7B4E-174A-BB0D-5D486D569AB7}"/>
              </a:ext>
            </a:extLst>
          </p:cNvPr>
          <p:cNvSpPr txBox="1"/>
          <p:nvPr/>
        </p:nvSpPr>
        <p:spPr bwMode="auto">
          <a:xfrm>
            <a:off x="6638926" y="2309839"/>
            <a:ext cx="1182631" cy="307777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9525">
            <a:solidFill>
              <a:srgbClr val="4BACC6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-1" charset="0"/>
                <a:ea typeface="ＭＳ Ｐゴシック"/>
                <a:cs typeface="+mn-cs"/>
              </a:rPr>
              <a:t>Annual Salary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02B9120-0794-804B-A0EE-1A7D43E156E7}"/>
              </a:ext>
            </a:extLst>
          </p:cNvPr>
          <p:cNvSpPr txBox="1"/>
          <p:nvPr/>
        </p:nvSpPr>
        <p:spPr bwMode="auto">
          <a:xfrm>
            <a:off x="3787469" y="2024089"/>
            <a:ext cx="793807" cy="307777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9525">
            <a:solidFill>
              <a:srgbClr val="4BACC6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-1" charset="0"/>
                <a:ea typeface="ＭＳ Ｐゴシック"/>
                <a:cs typeface="+mn-cs"/>
              </a:rPr>
              <a:t>Job Title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8B21A8D-26B8-0740-BE81-A84FCFE7E1B5}"/>
              </a:ext>
            </a:extLst>
          </p:cNvPr>
          <p:cNvSpPr txBox="1"/>
          <p:nvPr/>
        </p:nvSpPr>
        <p:spPr bwMode="auto">
          <a:xfrm>
            <a:off x="2397146" y="2256261"/>
            <a:ext cx="1084015" cy="307777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9525">
            <a:solidFill>
              <a:srgbClr val="4BACC6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-1" charset="0"/>
                <a:ea typeface="ＭＳ Ｐゴシック"/>
                <a:cs typeface="+mn-cs"/>
              </a:rPr>
              <a:t>Employee Id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686236B-68DD-0245-B9DB-93E5BC4D69EB}"/>
              </a:ext>
            </a:extLst>
          </p:cNvPr>
          <p:cNvSpPr txBox="1"/>
          <p:nvPr/>
        </p:nvSpPr>
        <p:spPr bwMode="auto">
          <a:xfrm>
            <a:off x="825506" y="2440808"/>
            <a:ext cx="1378967" cy="307777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9525">
            <a:solidFill>
              <a:srgbClr val="4BACC6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-1" charset="0"/>
                <a:ea typeface="ＭＳ Ｐゴシック"/>
                <a:cs typeface="+mn-cs"/>
              </a:rPr>
              <a:t>Employee Name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226883C-EE08-5A48-B7F0-C9FC1A9E791D}"/>
              </a:ext>
            </a:extLst>
          </p:cNvPr>
          <p:cNvSpPr txBox="1"/>
          <p:nvPr/>
        </p:nvSpPr>
        <p:spPr bwMode="auto">
          <a:xfrm>
            <a:off x="7292984" y="1683570"/>
            <a:ext cx="1337674" cy="307777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9525">
            <a:solidFill>
              <a:srgbClr val="4BACC6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-1" charset="0"/>
                <a:ea typeface="ＭＳ Ｐゴシック"/>
                <a:cs typeface="+mn-cs"/>
              </a:rPr>
              <a:t>Hourly Pay Rate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BBEA07E-1325-FB4D-8F53-BE3774B95AA5}"/>
              </a:ext>
            </a:extLst>
          </p:cNvPr>
          <p:cNvSpPr txBox="1"/>
          <p:nvPr/>
        </p:nvSpPr>
        <p:spPr bwMode="auto">
          <a:xfrm>
            <a:off x="506414" y="1814539"/>
            <a:ext cx="842025" cy="307777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9525">
            <a:solidFill>
              <a:srgbClr val="4BACC6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-1" charset="0"/>
                <a:ea typeface="ＭＳ Ｐゴシック"/>
                <a:cs typeface="+mn-cs"/>
              </a:rPr>
              <a:t>Manager</a:t>
            </a:r>
          </a:p>
        </p:txBody>
      </p:sp>
      <p:cxnSp>
        <p:nvCxnSpPr>
          <p:cNvPr id="142" name="Curved Connector 141">
            <a:extLst>
              <a:ext uri="{FF2B5EF4-FFF2-40B4-BE49-F238E27FC236}">
                <a16:creationId xmlns:a16="http://schemas.microsoft.com/office/drawing/2014/main" id="{548A347B-4799-F345-8EC9-BAFCA64213A0}"/>
              </a:ext>
            </a:extLst>
          </p:cNvPr>
          <p:cNvCxnSpPr>
            <a:stCxn id="134" idx="2"/>
            <a:endCxn id="138" idx="1"/>
          </p:cNvCxnSpPr>
          <p:nvPr/>
        </p:nvCxnSpPr>
        <p:spPr bwMode="auto">
          <a:xfrm rot="16200000" flipH="1">
            <a:off x="1359964" y="1372968"/>
            <a:ext cx="1196280" cy="878084"/>
          </a:xfrm>
          <a:prstGeom prst="curvedConnector2">
            <a:avLst/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Curved Connector 142">
            <a:extLst>
              <a:ext uri="{FF2B5EF4-FFF2-40B4-BE49-F238E27FC236}">
                <a16:creationId xmlns:a16="http://schemas.microsoft.com/office/drawing/2014/main" id="{094BEC14-4157-6946-9C94-3D1027C71976}"/>
              </a:ext>
            </a:extLst>
          </p:cNvPr>
          <p:cNvCxnSpPr>
            <a:stCxn id="134" idx="2"/>
            <a:endCxn id="139" idx="0"/>
          </p:cNvCxnSpPr>
          <p:nvPr/>
        </p:nvCxnSpPr>
        <p:spPr bwMode="auto">
          <a:xfrm rot="5400000">
            <a:off x="903557" y="1825303"/>
            <a:ext cx="1226938" cy="4072"/>
          </a:xfrm>
          <a:prstGeom prst="curved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B8D6BC1-2CBD-9F4B-AC41-E2D0D906F0FF}"/>
              </a:ext>
            </a:extLst>
          </p:cNvPr>
          <p:cNvCxnSpPr>
            <a:stCxn id="134" idx="2"/>
            <a:endCxn id="135" idx="1"/>
          </p:cNvCxnSpPr>
          <p:nvPr/>
        </p:nvCxnSpPr>
        <p:spPr bwMode="auto">
          <a:xfrm rot="16200000" flipH="1">
            <a:off x="2997470" y="-264539"/>
            <a:ext cx="300930" cy="3257747"/>
          </a:xfrm>
          <a:prstGeom prst="curvedConnector2">
            <a:avLst/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Curved Connector 144">
            <a:extLst>
              <a:ext uri="{FF2B5EF4-FFF2-40B4-BE49-F238E27FC236}">
                <a16:creationId xmlns:a16="http://schemas.microsoft.com/office/drawing/2014/main" id="{7489120F-0BB1-CE45-877F-9D6BDC381282}"/>
              </a:ext>
            </a:extLst>
          </p:cNvPr>
          <p:cNvCxnSpPr>
            <a:stCxn id="134" idx="2"/>
            <a:endCxn id="137" idx="1"/>
          </p:cNvCxnSpPr>
          <p:nvPr/>
        </p:nvCxnSpPr>
        <p:spPr bwMode="auto">
          <a:xfrm rot="16200000" flipH="1">
            <a:off x="2171211" y="561720"/>
            <a:ext cx="964108" cy="2268407"/>
          </a:xfrm>
          <a:prstGeom prst="curvedConnector2">
            <a:avLst/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" name="Curved Connector 145">
            <a:extLst>
              <a:ext uri="{FF2B5EF4-FFF2-40B4-BE49-F238E27FC236}">
                <a16:creationId xmlns:a16="http://schemas.microsoft.com/office/drawing/2014/main" id="{58330AE4-5A2B-EC4A-AD4E-E3E0653D25D4}"/>
              </a:ext>
            </a:extLst>
          </p:cNvPr>
          <p:cNvCxnSpPr>
            <a:stCxn id="134" idx="2"/>
            <a:endCxn id="141" idx="0"/>
          </p:cNvCxnSpPr>
          <p:nvPr/>
        </p:nvCxnSpPr>
        <p:spPr bwMode="auto">
          <a:xfrm rot="5400000">
            <a:off x="922911" y="1218387"/>
            <a:ext cx="600669" cy="591635"/>
          </a:xfrm>
          <a:prstGeom prst="curved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F27000A7-81D1-D940-BFE3-A8F0471D6224}"/>
              </a:ext>
            </a:extLst>
          </p:cNvPr>
          <p:cNvSpPr txBox="1"/>
          <p:nvPr/>
        </p:nvSpPr>
        <p:spPr bwMode="auto">
          <a:xfrm>
            <a:off x="5002214" y="1740720"/>
            <a:ext cx="1600053" cy="307777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9525">
            <a:solidFill>
              <a:srgbClr val="4BACC6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-1" charset="0"/>
                <a:ea typeface="ＭＳ Ｐゴシック"/>
                <a:cs typeface="+mn-cs"/>
              </a:rPr>
              <a:t>Compensation Plan</a:t>
            </a:r>
          </a:p>
        </p:txBody>
      </p:sp>
      <p:cxnSp>
        <p:nvCxnSpPr>
          <p:cNvPr id="148" name="Curved Connector 147">
            <a:extLst>
              <a:ext uri="{FF2B5EF4-FFF2-40B4-BE49-F238E27FC236}">
                <a16:creationId xmlns:a16="http://schemas.microsoft.com/office/drawing/2014/main" id="{627F4E70-5B48-A546-B5B5-C5B3CFE60599}"/>
              </a:ext>
            </a:extLst>
          </p:cNvPr>
          <p:cNvCxnSpPr>
            <a:stCxn id="134" idx="2"/>
            <a:endCxn id="147" idx="1"/>
          </p:cNvCxnSpPr>
          <p:nvPr/>
        </p:nvCxnSpPr>
        <p:spPr bwMode="auto">
          <a:xfrm rot="16200000" flipH="1">
            <a:off x="2920269" y="-187337"/>
            <a:ext cx="680739" cy="3483152"/>
          </a:xfrm>
          <a:prstGeom prst="curvedConnector2">
            <a:avLst/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Curved Connector 148">
            <a:extLst>
              <a:ext uri="{FF2B5EF4-FFF2-40B4-BE49-F238E27FC236}">
                <a16:creationId xmlns:a16="http://schemas.microsoft.com/office/drawing/2014/main" id="{32CFC42D-6BEA-F04C-861E-B01A1BDFCC20}"/>
              </a:ext>
            </a:extLst>
          </p:cNvPr>
          <p:cNvCxnSpPr>
            <a:stCxn id="140" idx="1"/>
            <a:endCxn id="147" idx="2"/>
          </p:cNvCxnSpPr>
          <p:nvPr/>
        </p:nvCxnSpPr>
        <p:spPr bwMode="auto">
          <a:xfrm rot="10800000" flipV="1">
            <a:off x="5802242" y="1837459"/>
            <a:ext cx="1490743" cy="211038"/>
          </a:xfrm>
          <a:prstGeom prst="curvedConnector4">
            <a:avLst>
              <a:gd name="adj1" fmla="val 23167"/>
              <a:gd name="adj2" fmla="val 208322"/>
            </a:avLst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0" name="Curved Connector 149">
            <a:extLst>
              <a:ext uri="{FF2B5EF4-FFF2-40B4-BE49-F238E27FC236}">
                <a16:creationId xmlns:a16="http://schemas.microsoft.com/office/drawing/2014/main" id="{D50B73F7-503E-1746-AF7B-069AB206A048}"/>
              </a:ext>
            </a:extLst>
          </p:cNvPr>
          <p:cNvCxnSpPr>
            <a:stCxn id="136" idx="1"/>
            <a:endCxn id="147" idx="2"/>
          </p:cNvCxnSpPr>
          <p:nvPr/>
        </p:nvCxnSpPr>
        <p:spPr bwMode="auto">
          <a:xfrm rot="10800000">
            <a:off x="5802242" y="2048498"/>
            <a:ext cx="836685" cy="415231"/>
          </a:xfrm>
          <a:prstGeom prst="curvedConnector2">
            <a:avLst/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" name="Curved Connector 70">
            <a:extLst>
              <a:ext uri="{FF2B5EF4-FFF2-40B4-BE49-F238E27FC236}">
                <a16:creationId xmlns:a16="http://schemas.microsoft.com/office/drawing/2014/main" id="{1348DF88-2629-324D-A64C-AC829A0EA4A1}"/>
              </a:ext>
            </a:extLst>
          </p:cNvPr>
          <p:cNvCxnSpPr>
            <a:stCxn id="137" idx="2"/>
            <a:endCxn id="131" idx="0"/>
          </p:cNvCxnSpPr>
          <p:nvPr/>
        </p:nvCxnSpPr>
        <p:spPr bwMode="auto">
          <a:xfrm rot="16200000" flipH="1">
            <a:off x="3716298" y="2799940"/>
            <a:ext cx="936426" cy="277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Curved Connector 70">
            <a:extLst>
              <a:ext uri="{FF2B5EF4-FFF2-40B4-BE49-F238E27FC236}">
                <a16:creationId xmlns:a16="http://schemas.microsoft.com/office/drawing/2014/main" id="{2B9BF184-34CD-F14C-B50D-0A37DA5EE837}"/>
              </a:ext>
            </a:extLst>
          </p:cNvPr>
          <p:cNvCxnSpPr>
            <a:stCxn id="139" idx="2"/>
            <a:endCxn id="129" idx="0"/>
          </p:cNvCxnSpPr>
          <p:nvPr/>
        </p:nvCxnSpPr>
        <p:spPr bwMode="auto">
          <a:xfrm rot="16200000" flipH="1">
            <a:off x="1616036" y="2647539"/>
            <a:ext cx="519707" cy="721798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" name="Curved Connector 70">
            <a:extLst>
              <a:ext uri="{FF2B5EF4-FFF2-40B4-BE49-F238E27FC236}">
                <a16:creationId xmlns:a16="http://schemas.microsoft.com/office/drawing/2014/main" id="{1B485AD3-1039-FB4F-A8F5-9C93F1794D42}"/>
              </a:ext>
            </a:extLst>
          </p:cNvPr>
          <p:cNvCxnSpPr>
            <a:stCxn id="138" idx="2"/>
            <a:endCxn id="130" idx="0"/>
          </p:cNvCxnSpPr>
          <p:nvPr/>
        </p:nvCxnSpPr>
        <p:spPr bwMode="auto">
          <a:xfrm rot="16200000" flipH="1">
            <a:off x="2723206" y="2779985"/>
            <a:ext cx="704254" cy="272359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" name="Curved Connector 70">
            <a:extLst>
              <a:ext uri="{FF2B5EF4-FFF2-40B4-BE49-F238E27FC236}">
                <a16:creationId xmlns:a16="http://schemas.microsoft.com/office/drawing/2014/main" id="{04515B97-F0AE-EA49-9CBF-C8E8B426AB03}"/>
              </a:ext>
            </a:extLst>
          </p:cNvPr>
          <p:cNvCxnSpPr>
            <a:stCxn id="136" idx="2"/>
            <a:endCxn id="132" idx="0"/>
          </p:cNvCxnSpPr>
          <p:nvPr/>
        </p:nvCxnSpPr>
        <p:spPr bwMode="auto">
          <a:xfrm rot="5400000">
            <a:off x="6498915" y="2536965"/>
            <a:ext cx="650676" cy="811979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96557F5B-1DBA-E641-BB11-7618059EDAC4}"/>
              </a:ext>
            </a:extLst>
          </p:cNvPr>
          <p:cNvSpPr txBox="1"/>
          <p:nvPr/>
        </p:nvSpPr>
        <p:spPr bwMode="auto">
          <a:xfrm>
            <a:off x="3951340" y="1222799"/>
            <a:ext cx="54373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kern="1200" dirty="0">
                <a:solidFill>
                  <a:srgbClr val="4BACC6">
                    <a:lumMod val="75000"/>
                  </a:srgbClr>
                </a:solidFill>
                <a:latin typeface="Calibri" pitchFamily="-1" charset="0"/>
                <a:ea typeface="ＭＳ Ｐゴシック"/>
                <a:cs typeface="+mn-cs"/>
              </a:rPr>
              <a:t>HAS-A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07B22A1-5DD6-AB43-859E-9B7C5D8BBEB2}"/>
              </a:ext>
            </a:extLst>
          </p:cNvPr>
          <p:cNvSpPr txBox="1"/>
          <p:nvPr/>
        </p:nvSpPr>
        <p:spPr bwMode="auto">
          <a:xfrm>
            <a:off x="4165653" y="1607370"/>
            <a:ext cx="54373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kern="1200" dirty="0">
                <a:solidFill>
                  <a:srgbClr val="4BACC6">
                    <a:lumMod val="75000"/>
                  </a:srgbClr>
                </a:solidFill>
                <a:latin typeface="Calibri" pitchFamily="-1" charset="0"/>
                <a:ea typeface="ＭＳ Ｐゴシック"/>
                <a:cs typeface="+mn-cs"/>
              </a:rPr>
              <a:t>HAS-A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9041EF1-2190-EE46-8196-7664A579AC64}"/>
              </a:ext>
            </a:extLst>
          </p:cNvPr>
          <p:cNvSpPr txBox="1"/>
          <p:nvPr/>
        </p:nvSpPr>
        <p:spPr bwMode="auto">
          <a:xfrm>
            <a:off x="3127379" y="1899074"/>
            <a:ext cx="54373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kern="1200" dirty="0">
                <a:solidFill>
                  <a:srgbClr val="4BACC6">
                    <a:lumMod val="75000"/>
                  </a:srgbClr>
                </a:solidFill>
                <a:latin typeface="Calibri" pitchFamily="-1" charset="0"/>
                <a:ea typeface="ＭＳ Ｐゴシック"/>
                <a:cs typeface="+mn-cs"/>
              </a:rPr>
              <a:t>HAS-A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BC54E50-FA91-6B4F-80F4-05CA80A350D8}"/>
              </a:ext>
            </a:extLst>
          </p:cNvPr>
          <p:cNvSpPr txBox="1"/>
          <p:nvPr/>
        </p:nvSpPr>
        <p:spPr bwMode="auto">
          <a:xfrm>
            <a:off x="1982798" y="2051474"/>
            <a:ext cx="54373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kern="1200" dirty="0">
                <a:solidFill>
                  <a:srgbClr val="4BACC6">
                    <a:lumMod val="75000"/>
                  </a:srgbClr>
                </a:solidFill>
                <a:latin typeface="Calibri" pitchFamily="-1" charset="0"/>
                <a:ea typeface="ＭＳ Ｐゴシック"/>
                <a:cs typeface="+mn-cs"/>
              </a:rPr>
              <a:t>HAS-A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0DC4CA3-1C66-4249-B7C7-2530B39135C0}"/>
              </a:ext>
            </a:extLst>
          </p:cNvPr>
          <p:cNvSpPr txBox="1"/>
          <p:nvPr/>
        </p:nvSpPr>
        <p:spPr bwMode="auto">
          <a:xfrm>
            <a:off x="884251" y="2157439"/>
            <a:ext cx="54373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kern="1200" dirty="0">
                <a:solidFill>
                  <a:srgbClr val="4BACC6">
                    <a:lumMod val="75000"/>
                  </a:srgbClr>
                </a:solidFill>
                <a:latin typeface="Calibri" pitchFamily="-1" charset="0"/>
                <a:ea typeface="ＭＳ Ｐゴシック"/>
                <a:cs typeface="+mn-cs"/>
              </a:rPr>
              <a:t>HAS-A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ECA0CFE-6E06-344B-8CDC-D663C4627B7A}"/>
              </a:ext>
            </a:extLst>
          </p:cNvPr>
          <p:cNvSpPr txBox="1"/>
          <p:nvPr/>
        </p:nvSpPr>
        <p:spPr bwMode="auto">
          <a:xfrm>
            <a:off x="368302" y="1499024"/>
            <a:ext cx="54373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kern="1200" dirty="0">
                <a:solidFill>
                  <a:srgbClr val="4BACC6">
                    <a:lumMod val="75000"/>
                  </a:srgbClr>
                </a:solidFill>
                <a:latin typeface="Calibri" pitchFamily="-1" charset="0"/>
                <a:ea typeface="ＭＳ Ｐゴシック"/>
                <a:cs typeface="+mn-cs"/>
              </a:rPr>
              <a:t>HAS-A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D11F309-2011-394A-8571-7AF452B51EA1}"/>
              </a:ext>
            </a:extLst>
          </p:cNvPr>
          <p:cNvSpPr txBox="1"/>
          <p:nvPr/>
        </p:nvSpPr>
        <p:spPr bwMode="auto">
          <a:xfrm>
            <a:off x="5400675" y="2075286"/>
            <a:ext cx="4090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kern="1200" dirty="0">
                <a:solidFill>
                  <a:srgbClr val="4BACC6">
                    <a:lumMod val="75000"/>
                  </a:srgbClr>
                </a:solidFill>
                <a:latin typeface="Calibri" pitchFamily="-1" charset="0"/>
                <a:ea typeface="ＭＳ Ｐゴシック"/>
                <a:cs typeface="+mn-cs"/>
              </a:rPr>
              <a:t>IS-A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60A2A75-6D3B-934E-AE14-23FC72CFFA91}"/>
              </a:ext>
            </a:extLst>
          </p:cNvPr>
          <p:cNvSpPr txBox="1"/>
          <p:nvPr/>
        </p:nvSpPr>
        <p:spPr bwMode="auto">
          <a:xfrm>
            <a:off x="6022975" y="1988584"/>
            <a:ext cx="4090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kern="1200" dirty="0">
                <a:solidFill>
                  <a:srgbClr val="4BACC6">
                    <a:lumMod val="75000"/>
                  </a:srgbClr>
                </a:solidFill>
                <a:latin typeface="Calibri" pitchFamily="-1" charset="0"/>
                <a:ea typeface="ＭＳ Ｐゴシック"/>
                <a:cs typeface="+mn-cs"/>
              </a:rPr>
              <a:t>IS-A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9DAE798-E6A3-8D40-852A-5EF5AF1AF01F}"/>
              </a:ext>
            </a:extLst>
          </p:cNvPr>
          <p:cNvSpPr txBox="1"/>
          <p:nvPr/>
        </p:nvSpPr>
        <p:spPr bwMode="auto">
          <a:xfrm>
            <a:off x="6599266" y="1009677"/>
            <a:ext cx="835357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38100" cmpd="sng">
            <a:solidFill>
              <a:srgbClr val="F79646">
                <a:lumMod val="50000"/>
              </a:srgbClr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-1" charset="0"/>
                <a:ea typeface="ＭＳ Ｐゴシック"/>
                <a:cs typeface="+mn-cs"/>
              </a:rPr>
              <a:t>Sensitive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66E9EE4-49D4-914C-BB2D-8E3A3FCA9B57}"/>
              </a:ext>
            </a:extLst>
          </p:cNvPr>
          <p:cNvCxnSpPr>
            <a:stCxn id="163" idx="2"/>
          </p:cNvCxnSpPr>
          <p:nvPr/>
        </p:nvCxnSpPr>
        <p:spPr bwMode="auto">
          <a:xfrm flipH="1">
            <a:off x="6459567" y="1317454"/>
            <a:ext cx="557378" cy="423265"/>
          </a:xfrm>
          <a:prstGeom prst="straightConnector1">
            <a:avLst/>
          </a:prstGeom>
          <a:solidFill>
            <a:srgbClr val="CC99FF"/>
          </a:solidFill>
          <a:ln w="57150" cap="flat" cmpd="sng" algn="ctr">
            <a:solidFill>
              <a:srgbClr val="984807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Curved Connector 164">
            <a:extLst>
              <a:ext uri="{FF2B5EF4-FFF2-40B4-BE49-F238E27FC236}">
                <a16:creationId xmlns:a16="http://schemas.microsoft.com/office/drawing/2014/main" id="{C22D3D77-6C78-BC4C-AAB4-41AC86C78C4D}"/>
              </a:ext>
            </a:extLst>
          </p:cNvPr>
          <p:cNvCxnSpPr>
            <a:stCxn id="141" idx="1"/>
            <a:endCxn id="134" idx="1"/>
          </p:cNvCxnSpPr>
          <p:nvPr/>
        </p:nvCxnSpPr>
        <p:spPr bwMode="auto">
          <a:xfrm rot="10800000" flipH="1">
            <a:off x="506413" y="1059982"/>
            <a:ext cx="560409" cy="908446"/>
          </a:xfrm>
          <a:prstGeom prst="curvedConnector3">
            <a:avLst>
              <a:gd name="adj1" fmla="val -40792"/>
            </a:avLst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07A09B7A-AE3F-2C49-AFC6-DA5A83149A64}"/>
              </a:ext>
            </a:extLst>
          </p:cNvPr>
          <p:cNvSpPr txBox="1"/>
          <p:nvPr/>
        </p:nvSpPr>
        <p:spPr bwMode="auto">
          <a:xfrm>
            <a:off x="222250" y="919189"/>
            <a:ext cx="4090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kern="1200" dirty="0">
                <a:solidFill>
                  <a:srgbClr val="4BACC6">
                    <a:lumMod val="75000"/>
                  </a:srgbClr>
                </a:solidFill>
                <a:latin typeface="Calibri" pitchFamily="-1" charset="0"/>
                <a:ea typeface="ＭＳ Ｐゴシック"/>
                <a:cs typeface="+mn-cs"/>
              </a:rPr>
              <a:t>IS-A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3BA522F-485E-2544-A2EF-22417F6650D4}"/>
              </a:ext>
            </a:extLst>
          </p:cNvPr>
          <p:cNvSpPr/>
          <p:nvPr/>
        </p:nvSpPr>
        <p:spPr>
          <a:xfrm>
            <a:off x="152400" y="4374358"/>
            <a:ext cx="8764588" cy="482204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Data</a:t>
            </a:r>
          </a:p>
        </p:txBody>
      </p:sp>
      <p:sp>
        <p:nvSpPr>
          <p:cNvPr id="168" name="TextBox 1">
            <a:extLst>
              <a:ext uri="{FF2B5EF4-FFF2-40B4-BE49-F238E27FC236}">
                <a16:creationId xmlns:a16="http://schemas.microsoft.com/office/drawing/2014/main" id="{A0F518B4-7237-9347-AE00-94ED3F715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14" y="4598220"/>
            <a:ext cx="89354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kern="1200">
                <a:solidFill>
                  <a:prstClr val="white"/>
                </a:solidFill>
                <a:latin typeface="Calibri" charset="0"/>
              </a:rPr>
              <a:t>00 3809890 6 7  Lemmie Stage  818928  3082  4 New York 4 27 DataStage Expert 1 45324  300 27 Code St Harlem NY 1 3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B20DD1FD-E16B-E746-9C1B-EDEA38A6463E}"/>
              </a:ext>
            </a:extLst>
          </p:cNvPr>
          <p:cNvCxnSpPr/>
          <p:nvPr/>
        </p:nvCxnSpPr>
        <p:spPr bwMode="auto">
          <a:xfrm flipH="1">
            <a:off x="1427183" y="4174331"/>
            <a:ext cx="312737" cy="50601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rgbClr val="1F497D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04FAC03E-2FA6-4B47-90BA-EE27DEA77486}"/>
              </a:ext>
            </a:extLst>
          </p:cNvPr>
          <p:cNvCxnSpPr/>
          <p:nvPr/>
        </p:nvCxnSpPr>
        <p:spPr bwMode="auto">
          <a:xfrm flipH="1">
            <a:off x="2492396" y="4174357"/>
            <a:ext cx="219075" cy="52982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rgbClr val="1F497D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3C30B4F0-18CB-C243-8EFC-8E4359DD683D}"/>
              </a:ext>
            </a:extLst>
          </p:cNvPr>
          <p:cNvCxnSpPr/>
          <p:nvPr/>
        </p:nvCxnSpPr>
        <p:spPr bwMode="auto">
          <a:xfrm flipH="1">
            <a:off x="3135313" y="4182667"/>
            <a:ext cx="544512" cy="5095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rgbClr val="1F497D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33C4E12-48A9-7247-BFE7-E517B0CB2704}"/>
              </a:ext>
            </a:extLst>
          </p:cNvPr>
          <p:cNvCxnSpPr/>
          <p:nvPr/>
        </p:nvCxnSpPr>
        <p:spPr bwMode="auto">
          <a:xfrm flipH="1">
            <a:off x="3575050" y="4174331"/>
            <a:ext cx="1081088" cy="50601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rgbClr val="1F497D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B19EEF8-7CCF-894D-B6A4-8850F8498390}"/>
              </a:ext>
            </a:extLst>
          </p:cNvPr>
          <p:cNvCxnSpPr/>
          <p:nvPr/>
        </p:nvCxnSpPr>
        <p:spPr bwMode="auto">
          <a:xfrm>
            <a:off x="5942013" y="4174333"/>
            <a:ext cx="266700" cy="517922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rgbClr val="1F497D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7848246D-177D-7B48-AAD2-60BBF9B8CA98}"/>
              </a:ext>
            </a:extLst>
          </p:cNvPr>
          <p:cNvCxnSpPr/>
          <p:nvPr/>
        </p:nvCxnSpPr>
        <p:spPr bwMode="auto">
          <a:xfrm flipH="1">
            <a:off x="6710391" y="4171951"/>
            <a:ext cx="168275" cy="52030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rgbClr val="1F497D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Slide Number Placeholder 3">
            <a:extLst>
              <a:ext uri="{FF2B5EF4-FFF2-40B4-BE49-F238E27FC236}">
                <a16:creationId xmlns:a16="http://schemas.microsoft.com/office/drawing/2014/main" id="{BA1E6FE3-71EF-8746-8301-57A810D2AD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7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58420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6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7" grpId="0" animBg="1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 animBg="1"/>
      <p:bldP spid="1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traight Arrow Connector 196"/>
          <p:cNvCxnSpPr>
            <a:stCxn id="165" idx="2"/>
            <a:endCxn id="56" idx="0"/>
          </p:cNvCxnSpPr>
          <p:nvPr/>
        </p:nvCxnSpPr>
        <p:spPr bwMode="auto">
          <a:xfrm rot="16200000" flipH="1">
            <a:off x="2386543" y="2580224"/>
            <a:ext cx="1605359" cy="665956"/>
          </a:xfrm>
          <a:prstGeom prst="bentConnector3">
            <a:avLst>
              <a:gd name="adj1" fmla="val 72603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96"/>
          <p:cNvCxnSpPr>
            <a:stCxn id="126" idx="2"/>
            <a:endCxn id="137" idx="1"/>
          </p:cNvCxnSpPr>
          <p:nvPr/>
        </p:nvCxnSpPr>
        <p:spPr bwMode="auto">
          <a:xfrm rot="16200000" flipH="1">
            <a:off x="5015251" y="2050198"/>
            <a:ext cx="1481138" cy="1455738"/>
          </a:xfrm>
          <a:prstGeom prst="bentConnector3">
            <a:avLst>
              <a:gd name="adj1" fmla="val 79398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reality – organizations buy lots of tools</a:t>
            </a:r>
          </a:p>
        </p:txBody>
      </p:sp>
      <p:sp>
        <p:nvSpPr>
          <p:cNvPr id="4" name="Can 3"/>
          <p:cNvSpPr/>
          <p:nvPr/>
        </p:nvSpPr>
        <p:spPr>
          <a:xfrm>
            <a:off x="4827923" y="3496440"/>
            <a:ext cx="555625" cy="3571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" name="Can 4"/>
          <p:cNvSpPr/>
          <p:nvPr/>
        </p:nvSpPr>
        <p:spPr>
          <a:xfrm>
            <a:off x="5378764" y="3488502"/>
            <a:ext cx="401637" cy="4222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" name="Can 5"/>
          <p:cNvSpPr/>
          <p:nvPr/>
        </p:nvSpPr>
        <p:spPr>
          <a:xfrm>
            <a:off x="5826439" y="3701227"/>
            <a:ext cx="315912" cy="307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7" name="Straight Arrow Connector 199"/>
          <p:cNvCxnSpPr>
            <a:endCxn id="6" idx="1"/>
          </p:cNvCxnSpPr>
          <p:nvPr/>
        </p:nvCxnSpPr>
        <p:spPr bwMode="auto">
          <a:xfrm rot="16200000" flipH="1">
            <a:off x="4646133" y="2362163"/>
            <a:ext cx="1581150" cy="1096963"/>
          </a:xfrm>
          <a:prstGeom prst="bentConnector3">
            <a:avLst>
              <a:gd name="adj1" fmla="val 76391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196"/>
          <p:cNvCxnSpPr>
            <a:stCxn id="61" idx="2"/>
            <a:endCxn id="5" idx="1"/>
          </p:cNvCxnSpPr>
          <p:nvPr/>
        </p:nvCxnSpPr>
        <p:spPr bwMode="auto">
          <a:xfrm rot="16200000" flipH="1">
            <a:off x="4376268" y="2284355"/>
            <a:ext cx="1381125" cy="1027112"/>
          </a:xfrm>
          <a:prstGeom prst="bentConnector3">
            <a:avLst>
              <a:gd name="adj1" fmla="val 74302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an 8"/>
          <p:cNvSpPr/>
          <p:nvPr/>
        </p:nvSpPr>
        <p:spPr>
          <a:xfrm>
            <a:off x="5464489" y="3915511"/>
            <a:ext cx="436562" cy="258762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0" name="Straight Arrow Connector 199"/>
          <p:cNvCxnSpPr>
            <a:stCxn id="61" idx="2"/>
            <a:endCxn id="9" idx="1"/>
          </p:cNvCxnSpPr>
          <p:nvPr/>
        </p:nvCxnSpPr>
        <p:spPr bwMode="auto">
          <a:xfrm rot="16200000" flipH="1">
            <a:off x="4213540" y="2447074"/>
            <a:ext cx="1808163" cy="1128712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" name="Group 137"/>
          <p:cNvGrpSpPr>
            <a:grpSpLocks/>
          </p:cNvGrpSpPr>
          <p:nvPr/>
        </p:nvGrpSpPr>
        <p:grpSpPr bwMode="auto">
          <a:xfrm>
            <a:off x="7220265" y="1231048"/>
            <a:ext cx="1228725" cy="863600"/>
            <a:chOff x="5523670" y="3674781"/>
            <a:chExt cx="1229360" cy="863600"/>
          </a:xfrm>
        </p:grpSpPr>
        <p:sp>
          <p:nvSpPr>
            <p:cNvPr id="12" name="Rectangle 11"/>
            <p:cNvSpPr/>
            <p:nvPr/>
          </p:nvSpPr>
          <p:spPr>
            <a:xfrm>
              <a:off x="5523670" y="3674781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77673" y="3719231"/>
              <a:ext cx="1121354" cy="774700"/>
            </a:xfrm>
            <a:prstGeom prst="rect">
              <a:avLst/>
            </a:prstGeom>
            <a:solidFill>
              <a:srgbClr val="FFFFFF"/>
            </a:solidFill>
            <a:ln w="12700" cmpd="sng">
              <a:solidFill>
                <a:srgbClr val="99CC9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69731" y="3887506"/>
              <a:ext cx="1137237" cy="809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69731" y="4051019"/>
              <a:ext cx="1137237" cy="809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69731" y="4214531"/>
              <a:ext cx="1137237" cy="809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569731" y="4378044"/>
              <a:ext cx="1137237" cy="809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6146292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6295594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6446484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6595786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5696796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5846099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5996989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Rectangle 24"/>
            <p:cNvSpPr/>
            <p:nvPr/>
          </p:nvSpPr>
          <p:spPr>
            <a:xfrm>
              <a:off x="5569731" y="3723994"/>
              <a:ext cx="1137237" cy="8096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26" name="Group 6"/>
          <p:cNvGrpSpPr>
            <a:grpSpLocks/>
          </p:cNvGrpSpPr>
          <p:nvPr/>
        </p:nvGrpSpPr>
        <p:grpSpPr bwMode="auto">
          <a:xfrm>
            <a:off x="5878843" y="1227874"/>
            <a:ext cx="1230313" cy="863600"/>
            <a:chOff x="5530107" y="3733058"/>
            <a:chExt cx="1229360" cy="863600"/>
          </a:xfrm>
        </p:grpSpPr>
        <p:sp>
          <p:nvSpPr>
            <p:cNvPr id="27" name="Rectangle 26"/>
            <p:cNvSpPr/>
            <p:nvPr/>
          </p:nvSpPr>
          <p:spPr>
            <a:xfrm>
              <a:off x="5530107" y="3733058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580868" y="3774333"/>
              <a:ext cx="1137356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590385" y="3885458"/>
              <a:ext cx="274425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896536" y="3885458"/>
              <a:ext cx="815343" cy="65563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650664" y="39378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52055" y="3942608"/>
              <a:ext cx="656716" cy="1254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018678" y="4315671"/>
              <a:ext cx="344221" cy="14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59987" y="3956896"/>
              <a:ext cx="191938" cy="4984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193168" y="4134696"/>
              <a:ext cx="407672" cy="12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650664" y="4061671"/>
              <a:ext cx="155454" cy="682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650664" y="418390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07445" y="43950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650664" y="4307733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34281" y="4399808"/>
              <a:ext cx="155454" cy="682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426350" y="430455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cxnSp>
        <p:nvCxnSpPr>
          <p:cNvPr id="42" name="Straight Arrow Connector 199"/>
          <p:cNvCxnSpPr>
            <a:endCxn id="4" idx="1"/>
          </p:cNvCxnSpPr>
          <p:nvPr/>
        </p:nvCxnSpPr>
        <p:spPr bwMode="auto">
          <a:xfrm rot="16200000" flipH="1">
            <a:off x="3987341" y="2378045"/>
            <a:ext cx="1406525" cy="83026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Can 42"/>
          <p:cNvSpPr/>
          <p:nvPr/>
        </p:nvSpPr>
        <p:spPr>
          <a:xfrm>
            <a:off x="1410021" y="3532952"/>
            <a:ext cx="401637" cy="4222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4" name="Can 43"/>
          <p:cNvSpPr/>
          <p:nvPr/>
        </p:nvSpPr>
        <p:spPr>
          <a:xfrm>
            <a:off x="1857689" y="3745677"/>
            <a:ext cx="315912" cy="307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45" name="Straight Arrow Connector 199"/>
          <p:cNvCxnSpPr>
            <a:stCxn id="149" idx="2"/>
            <a:endCxn id="44" idx="1"/>
          </p:cNvCxnSpPr>
          <p:nvPr/>
        </p:nvCxnSpPr>
        <p:spPr bwMode="auto">
          <a:xfrm rot="16200000" flipH="1">
            <a:off x="1153655" y="2882854"/>
            <a:ext cx="1689100" cy="3651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196"/>
          <p:cNvCxnSpPr>
            <a:stCxn id="148" idx="2"/>
            <a:endCxn id="43" idx="1"/>
          </p:cNvCxnSpPr>
          <p:nvPr/>
        </p:nvCxnSpPr>
        <p:spPr bwMode="auto">
          <a:xfrm rot="5400000">
            <a:off x="913945" y="2755871"/>
            <a:ext cx="1474787" cy="7937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Can 46"/>
          <p:cNvSpPr/>
          <p:nvPr/>
        </p:nvSpPr>
        <p:spPr>
          <a:xfrm>
            <a:off x="1014738" y="3745648"/>
            <a:ext cx="555625" cy="357188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48" name="Straight Arrow Connector 199"/>
          <p:cNvCxnSpPr>
            <a:stCxn id="147" idx="2"/>
            <a:endCxn id="51" idx="1"/>
          </p:cNvCxnSpPr>
          <p:nvPr/>
        </p:nvCxnSpPr>
        <p:spPr bwMode="auto">
          <a:xfrm rot="16200000" flipH="1">
            <a:off x="1358875" y="2118858"/>
            <a:ext cx="1719263" cy="159464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196"/>
          <p:cNvCxnSpPr>
            <a:stCxn id="144" idx="2"/>
            <a:endCxn id="47" idx="1"/>
          </p:cNvCxnSpPr>
          <p:nvPr/>
        </p:nvCxnSpPr>
        <p:spPr bwMode="auto">
          <a:xfrm rot="16200000" flipH="1">
            <a:off x="372608" y="2825704"/>
            <a:ext cx="1689100" cy="15081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Can 49"/>
          <p:cNvSpPr/>
          <p:nvPr/>
        </p:nvSpPr>
        <p:spPr>
          <a:xfrm>
            <a:off x="2408573" y="3561527"/>
            <a:ext cx="403225" cy="423863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1" name="Can 50"/>
          <p:cNvSpPr/>
          <p:nvPr/>
        </p:nvSpPr>
        <p:spPr>
          <a:xfrm>
            <a:off x="2857814" y="3775811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2" name="Straight Arrow Connector 199"/>
          <p:cNvCxnSpPr>
            <a:endCxn id="51" idx="1"/>
          </p:cNvCxnSpPr>
          <p:nvPr/>
        </p:nvCxnSpPr>
        <p:spPr bwMode="auto">
          <a:xfrm rot="16200000" flipH="1">
            <a:off x="2102174" y="2862999"/>
            <a:ext cx="1217613" cy="608012"/>
          </a:xfrm>
          <a:prstGeom prst="bentConnector3">
            <a:avLst>
              <a:gd name="adj1" fmla="val 65645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196"/>
          <p:cNvCxnSpPr>
            <a:stCxn id="205" idx="3"/>
            <a:endCxn id="50" idx="1"/>
          </p:cNvCxnSpPr>
          <p:nvPr/>
        </p:nvCxnSpPr>
        <p:spPr bwMode="auto">
          <a:xfrm rot="16200000" flipH="1">
            <a:off x="2037513" y="2988858"/>
            <a:ext cx="558084" cy="587253"/>
          </a:xfrm>
          <a:prstGeom prst="bentConnector3">
            <a:avLst>
              <a:gd name="adj1" fmla="val 77633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Can 53"/>
          <p:cNvSpPr/>
          <p:nvPr/>
        </p:nvSpPr>
        <p:spPr>
          <a:xfrm>
            <a:off x="4227884" y="3799624"/>
            <a:ext cx="555625" cy="357188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5" name="Straight Arrow Connector 196"/>
          <p:cNvCxnSpPr>
            <a:stCxn id="61" idx="2"/>
            <a:endCxn id="54" idx="1"/>
          </p:cNvCxnSpPr>
          <p:nvPr/>
        </p:nvCxnSpPr>
        <p:spPr bwMode="auto">
          <a:xfrm rot="5400000">
            <a:off x="3683372" y="2929678"/>
            <a:ext cx="1692275" cy="4762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Can 55"/>
          <p:cNvSpPr/>
          <p:nvPr/>
        </p:nvSpPr>
        <p:spPr>
          <a:xfrm>
            <a:off x="3321370" y="3615502"/>
            <a:ext cx="401637" cy="423863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7" name="Can 56"/>
          <p:cNvSpPr/>
          <p:nvPr/>
        </p:nvSpPr>
        <p:spPr>
          <a:xfrm>
            <a:off x="3769039" y="3829787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8" name="Straight Arrow Connector 199"/>
          <p:cNvCxnSpPr>
            <a:endCxn id="57" idx="1"/>
          </p:cNvCxnSpPr>
          <p:nvPr/>
        </p:nvCxnSpPr>
        <p:spPr bwMode="auto">
          <a:xfrm rot="5400000">
            <a:off x="3377778" y="2605041"/>
            <a:ext cx="1774825" cy="674687"/>
          </a:xfrm>
          <a:prstGeom prst="bentConnector3">
            <a:avLst>
              <a:gd name="adj1" fmla="val 70956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Arrow Connector 196"/>
          <p:cNvCxnSpPr>
            <a:stCxn id="61" idx="2"/>
            <a:endCxn id="51" idx="1"/>
          </p:cNvCxnSpPr>
          <p:nvPr/>
        </p:nvCxnSpPr>
        <p:spPr bwMode="auto">
          <a:xfrm rot="5400000">
            <a:off x="2950309" y="2172832"/>
            <a:ext cx="1668463" cy="1537494"/>
          </a:xfrm>
          <a:prstGeom prst="bentConnector3">
            <a:avLst>
              <a:gd name="adj1" fmla="val 66855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/>
          <p:cNvSpPr/>
          <p:nvPr/>
        </p:nvSpPr>
        <p:spPr>
          <a:xfrm>
            <a:off x="3930964" y="1232638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307201" y="1353286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3946897" y="1267569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967476" y="1910500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4589781" y="1483461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66" name="Cross 65"/>
          <p:cNvSpPr/>
          <p:nvPr/>
        </p:nvSpPr>
        <p:spPr>
          <a:xfrm>
            <a:off x="4589781" y="1632686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67" name="Group 4"/>
          <p:cNvGrpSpPr>
            <a:grpSpLocks/>
          </p:cNvGrpSpPr>
          <p:nvPr/>
        </p:nvGrpSpPr>
        <p:grpSpPr bwMode="auto">
          <a:xfrm>
            <a:off x="4421559" y="1712090"/>
            <a:ext cx="42863" cy="79375"/>
            <a:chOff x="603250" y="4737100"/>
            <a:chExt cx="355600" cy="654050"/>
          </a:xfrm>
        </p:grpSpPr>
        <p:sp>
          <p:nvSpPr>
            <p:cNvPr id="68" name="Delay 67"/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70" name="Group 4"/>
          <p:cNvGrpSpPr>
            <a:grpSpLocks/>
          </p:cNvGrpSpPr>
          <p:nvPr/>
        </p:nvGrpSpPr>
        <p:grpSpPr bwMode="auto">
          <a:xfrm>
            <a:off x="4454839" y="1458062"/>
            <a:ext cx="44450" cy="85725"/>
            <a:chOff x="603250" y="4737100"/>
            <a:chExt cx="355600" cy="654050"/>
          </a:xfrm>
        </p:grpSpPr>
        <p:sp>
          <p:nvSpPr>
            <p:cNvPr id="71" name="Delay 70"/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73" name="Straight Connector 72"/>
          <p:cNvCxnSpPr>
            <a:stCxn id="71" idx="2"/>
            <a:endCxn id="65" idx="2"/>
          </p:cNvCxnSpPr>
          <p:nvPr/>
        </p:nvCxnSpPr>
        <p:spPr bwMode="auto">
          <a:xfrm>
            <a:off x="4499347" y="1512059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/>
          <p:cNvCxnSpPr>
            <a:stCxn id="66" idx="0"/>
            <a:endCxn id="65" idx="1"/>
          </p:cNvCxnSpPr>
          <p:nvPr/>
        </p:nvCxnSpPr>
        <p:spPr bwMode="auto">
          <a:xfrm flipH="1" flipV="1">
            <a:off x="4619939" y="1546961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Connector 74"/>
          <p:cNvCxnSpPr>
            <a:stCxn id="66" idx="2"/>
            <a:endCxn id="68" idx="2"/>
          </p:cNvCxnSpPr>
          <p:nvPr/>
        </p:nvCxnSpPr>
        <p:spPr bwMode="auto">
          <a:xfrm flipH="1">
            <a:off x="4464422" y="1689865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Rectangle 75"/>
          <p:cNvSpPr/>
          <p:nvPr/>
        </p:nvSpPr>
        <p:spPr>
          <a:xfrm>
            <a:off x="3969064" y="1854937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35846" y="1356461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307259" y="1351698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837427" y="1394561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856476" y="1432661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967481" y="1361224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82" name="Group 193"/>
          <p:cNvGrpSpPr>
            <a:grpSpLocks/>
          </p:cNvGrpSpPr>
          <p:nvPr/>
        </p:nvGrpSpPr>
        <p:grpSpPr bwMode="auto">
          <a:xfrm>
            <a:off x="3981764" y="1385046"/>
            <a:ext cx="252412" cy="369887"/>
            <a:chOff x="552317" y="2476596"/>
            <a:chExt cx="701871" cy="1650326"/>
          </a:xfrm>
        </p:grpSpPr>
        <p:grpSp>
          <p:nvGrpSpPr>
            <p:cNvPr id="83" name="Group 218"/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4" name="Group 218"/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5" name="Group 218"/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6" name="Group 218"/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98" name="Rectangle 97"/>
          <p:cNvSpPr/>
          <p:nvPr/>
        </p:nvSpPr>
        <p:spPr bwMode="auto">
          <a:xfrm>
            <a:off x="4897751" y="1439013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99" name="Straight Connector 98"/>
          <p:cNvCxnSpPr/>
          <p:nvPr/>
        </p:nvCxnSpPr>
        <p:spPr bwMode="auto">
          <a:xfrm>
            <a:off x="5035864" y="1402527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" name="Straight Connector 99"/>
          <p:cNvCxnSpPr/>
          <p:nvPr/>
        </p:nvCxnSpPr>
        <p:spPr bwMode="auto">
          <a:xfrm flipH="1">
            <a:off x="4856476" y="160728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Straight Connector 100"/>
          <p:cNvCxnSpPr/>
          <p:nvPr/>
        </p:nvCxnSpPr>
        <p:spPr bwMode="auto">
          <a:xfrm flipH="1">
            <a:off x="4856476" y="164221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Connector 101"/>
          <p:cNvCxnSpPr/>
          <p:nvPr/>
        </p:nvCxnSpPr>
        <p:spPr bwMode="auto">
          <a:xfrm flipH="1">
            <a:off x="4856476" y="167554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" name="Straight Connector 102"/>
          <p:cNvCxnSpPr/>
          <p:nvPr/>
        </p:nvCxnSpPr>
        <p:spPr bwMode="auto">
          <a:xfrm flipH="1">
            <a:off x="4856476" y="171047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Straight Connector 103"/>
          <p:cNvCxnSpPr/>
          <p:nvPr/>
        </p:nvCxnSpPr>
        <p:spPr bwMode="auto">
          <a:xfrm flipH="1">
            <a:off x="4856476" y="174381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Straight Connector 104"/>
          <p:cNvCxnSpPr/>
          <p:nvPr/>
        </p:nvCxnSpPr>
        <p:spPr bwMode="auto">
          <a:xfrm flipH="1">
            <a:off x="4856476" y="177873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Straight Connector 105"/>
          <p:cNvCxnSpPr/>
          <p:nvPr/>
        </p:nvCxnSpPr>
        <p:spPr bwMode="auto">
          <a:xfrm flipH="1">
            <a:off x="4854889" y="147076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" name="Straight Connector 106"/>
          <p:cNvCxnSpPr/>
          <p:nvPr/>
        </p:nvCxnSpPr>
        <p:spPr bwMode="auto">
          <a:xfrm flipH="1">
            <a:off x="4854889" y="150409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/>
          <p:cNvCxnSpPr/>
          <p:nvPr/>
        </p:nvCxnSpPr>
        <p:spPr bwMode="auto">
          <a:xfrm flipH="1">
            <a:off x="4854889" y="153902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/>
          <p:cNvCxnSpPr/>
          <p:nvPr/>
        </p:nvCxnSpPr>
        <p:spPr bwMode="auto">
          <a:xfrm flipH="1">
            <a:off x="4854889" y="157236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/>
          <p:cNvCxnSpPr/>
          <p:nvPr/>
        </p:nvCxnSpPr>
        <p:spPr bwMode="auto">
          <a:xfrm>
            <a:off x="4883464" y="1402527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1" name="Group 97"/>
          <p:cNvGrpSpPr>
            <a:grpSpLocks/>
          </p:cNvGrpSpPr>
          <p:nvPr/>
        </p:nvGrpSpPr>
        <p:grpSpPr bwMode="auto">
          <a:xfrm>
            <a:off x="4859677" y="1432663"/>
            <a:ext cx="23813" cy="25400"/>
            <a:chOff x="8112931" y="3217866"/>
            <a:chExt cx="110967" cy="110967"/>
          </a:xfrm>
        </p:grpSpPr>
        <p:sp>
          <p:nvSpPr>
            <p:cNvPr id="112" name="Oval 111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14" name="Group 98"/>
          <p:cNvGrpSpPr>
            <a:grpSpLocks/>
          </p:cNvGrpSpPr>
          <p:nvPr/>
        </p:nvGrpSpPr>
        <p:grpSpPr bwMode="auto">
          <a:xfrm>
            <a:off x="4859677" y="1442187"/>
            <a:ext cx="23813" cy="23812"/>
            <a:chOff x="8112931" y="3217866"/>
            <a:chExt cx="110967" cy="110967"/>
          </a:xfrm>
        </p:grpSpPr>
        <p:sp>
          <p:nvSpPr>
            <p:cNvPr id="115" name="Oval 114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17" name="Group 101"/>
          <p:cNvGrpSpPr>
            <a:grpSpLocks/>
          </p:cNvGrpSpPr>
          <p:nvPr/>
        </p:nvGrpSpPr>
        <p:grpSpPr bwMode="auto">
          <a:xfrm>
            <a:off x="4859677" y="1475524"/>
            <a:ext cx="23813" cy="25400"/>
            <a:chOff x="8112931" y="3217866"/>
            <a:chExt cx="110967" cy="110967"/>
          </a:xfrm>
        </p:grpSpPr>
        <p:sp>
          <p:nvSpPr>
            <p:cNvPr id="118" name="Oval 117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20" name="Group 104"/>
          <p:cNvGrpSpPr>
            <a:grpSpLocks/>
          </p:cNvGrpSpPr>
          <p:nvPr/>
        </p:nvGrpSpPr>
        <p:grpSpPr bwMode="auto">
          <a:xfrm>
            <a:off x="4859677" y="1510470"/>
            <a:ext cx="23813" cy="23813"/>
            <a:chOff x="8112931" y="3217866"/>
            <a:chExt cx="110967" cy="110967"/>
          </a:xfrm>
        </p:grpSpPr>
        <p:sp>
          <p:nvSpPr>
            <p:cNvPr id="121" name="Oval 120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123" name="Rectangle 122"/>
          <p:cNvSpPr/>
          <p:nvPr/>
        </p:nvSpPr>
        <p:spPr bwMode="auto">
          <a:xfrm>
            <a:off x="3994472" y="1921611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4" name="Rectangle 123"/>
          <p:cNvSpPr/>
          <p:nvPr/>
        </p:nvSpPr>
        <p:spPr bwMode="auto">
          <a:xfrm>
            <a:off x="4162739" y="1920052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5" name="Rectangle 124"/>
          <p:cNvSpPr/>
          <p:nvPr/>
        </p:nvSpPr>
        <p:spPr bwMode="auto">
          <a:xfrm>
            <a:off x="4575489" y="1921640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6" name="Rectangle 125"/>
          <p:cNvSpPr/>
          <p:nvPr/>
        </p:nvSpPr>
        <p:spPr bwMode="auto">
          <a:xfrm>
            <a:off x="4939026" y="1918437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5029164" y="1860536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28" name="Straight Connector 127"/>
          <p:cNvCxnSpPr/>
          <p:nvPr/>
        </p:nvCxnSpPr>
        <p:spPr bwMode="auto">
          <a:xfrm flipH="1">
            <a:off x="3967476" y="1945423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Straight Connector 128"/>
          <p:cNvCxnSpPr/>
          <p:nvPr/>
        </p:nvCxnSpPr>
        <p:spPr bwMode="auto">
          <a:xfrm flipH="1">
            <a:off x="3967476" y="1980348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/>
          <p:nvPr/>
        </p:nvCxnSpPr>
        <p:spPr bwMode="auto">
          <a:xfrm flipH="1">
            <a:off x="3967476" y="2013686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Straight Connector 130"/>
          <p:cNvCxnSpPr/>
          <p:nvPr/>
        </p:nvCxnSpPr>
        <p:spPr bwMode="auto">
          <a:xfrm flipH="1">
            <a:off x="3967476" y="2048611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Straight Connector 131"/>
          <p:cNvCxnSpPr>
            <a:stCxn id="64" idx="0"/>
            <a:endCxn id="64" idx="2"/>
          </p:cNvCxnSpPr>
          <p:nvPr/>
        </p:nvCxnSpPr>
        <p:spPr bwMode="auto">
          <a:xfrm>
            <a:off x="4558026" y="1910500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" name="Straight Connector 132"/>
          <p:cNvCxnSpPr/>
          <p:nvPr/>
        </p:nvCxnSpPr>
        <p:spPr bwMode="auto">
          <a:xfrm>
            <a:off x="4918389" y="1907352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Straight Connector 133"/>
          <p:cNvCxnSpPr/>
          <p:nvPr/>
        </p:nvCxnSpPr>
        <p:spPr bwMode="auto">
          <a:xfrm>
            <a:off x="4150039" y="1912115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5" name="Rectangle 134"/>
          <p:cNvSpPr/>
          <p:nvPr/>
        </p:nvSpPr>
        <p:spPr bwMode="auto">
          <a:xfrm>
            <a:off x="4853310" y="1404086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969108" y="1351698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7" name="Can 136"/>
          <p:cNvSpPr/>
          <p:nvPr/>
        </p:nvSpPr>
        <p:spPr>
          <a:xfrm>
            <a:off x="6213789" y="3518636"/>
            <a:ext cx="538162" cy="6000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8" name="Can 137"/>
          <p:cNvSpPr/>
          <p:nvPr/>
        </p:nvSpPr>
        <p:spPr>
          <a:xfrm>
            <a:off x="6661470" y="3732977"/>
            <a:ext cx="422275" cy="434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39" name="Straight Arrow Connector 199"/>
          <p:cNvCxnSpPr>
            <a:stCxn id="27" idx="2"/>
            <a:endCxn id="138" idx="1"/>
          </p:cNvCxnSpPr>
          <p:nvPr/>
        </p:nvCxnSpPr>
        <p:spPr bwMode="auto">
          <a:xfrm rot="16200000" flipH="1">
            <a:off x="5862579" y="2722907"/>
            <a:ext cx="1641475" cy="378619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1" name="Group 27668"/>
          <p:cNvGrpSpPr>
            <a:grpSpLocks/>
          </p:cNvGrpSpPr>
          <p:nvPr/>
        </p:nvGrpSpPr>
        <p:grpSpPr bwMode="auto">
          <a:xfrm>
            <a:off x="943308" y="1243750"/>
            <a:ext cx="1228725" cy="863600"/>
            <a:chOff x="640045" y="3157538"/>
            <a:chExt cx="1228725" cy="863600"/>
          </a:xfrm>
        </p:grpSpPr>
        <p:sp>
          <p:nvSpPr>
            <p:cNvPr id="142" name="Rectangle 141"/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4" name="Rectangle 143"/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0" name="Rectangle 149"/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56" name="Group 294"/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157" name="Rectangle 156"/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58" name="Straight Connector 157"/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60" name="Rectangle 159"/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64" name="Group 27669"/>
          <p:cNvGrpSpPr>
            <a:grpSpLocks/>
          </p:cNvGrpSpPr>
          <p:nvPr/>
        </p:nvGrpSpPr>
        <p:grpSpPr bwMode="auto">
          <a:xfrm>
            <a:off x="2241907" y="1246924"/>
            <a:ext cx="1228725" cy="863600"/>
            <a:chOff x="1938138" y="3160713"/>
            <a:chExt cx="1228725" cy="863600"/>
          </a:xfrm>
        </p:grpSpPr>
        <p:sp>
          <p:nvSpPr>
            <p:cNvPr id="165" name="Rectangle 164"/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8" name="Rectangle 167"/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79" name="Group 309"/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187" name="Rectangle 186"/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88" name="Straight Connector 187"/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9" name="Straight Connector 188"/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0" name="Rectangle 189"/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180" name="Group 317"/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181" name="Rectangle 180"/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6" name="Rectangle 185"/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203" name="Can 202"/>
          <p:cNvSpPr/>
          <p:nvPr/>
        </p:nvSpPr>
        <p:spPr>
          <a:xfrm>
            <a:off x="7280202" y="3629853"/>
            <a:ext cx="770021" cy="499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grpSp>
        <p:nvGrpSpPr>
          <p:cNvPr id="204" name="Group 203"/>
          <p:cNvGrpSpPr/>
          <p:nvPr/>
        </p:nvGrpSpPr>
        <p:grpSpPr>
          <a:xfrm>
            <a:off x="934366" y="2509885"/>
            <a:ext cx="2177143" cy="493538"/>
            <a:chOff x="5454524" y="2009903"/>
            <a:chExt cx="1160032" cy="929955"/>
          </a:xfrm>
        </p:grpSpPr>
        <p:sp>
          <p:nvSpPr>
            <p:cNvPr id="205" name="Can 204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06" name="Multidocument 205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3964214" y="2502295"/>
            <a:ext cx="1333499" cy="493538"/>
            <a:chOff x="5454524" y="2009903"/>
            <a:chExt cx="1160032" cy="929955"/>
          </a:xfrm>
        </p:grpSpPr>
        <p:sp>
          <p:nvSpPr>
            <p:cNvPr id="214" name="Can 213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15" name="Multidocument 214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217" name="Straight Arrow Connector 199"/>
          <p:cNvCxnSpPr>
            <a:stCxn id="12" idx="2"/>
            <a:endCxn id="203" idx="0"/>
          </p:cNvCxnSpPr>
          <p:nvPr/>
        </p:nvCxnSpPr>
        <p:spPr bwMode="auto">
          <a:xfrm rot="5400000">
            <a:off x="6919834" y="2840054"/>
            <a:ext cx="1660170" cy="169417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7" name="Straight Arrow Connector 199">
            <a:extLst>
              <a:ext uri="{FF2B5EF4-FFF2-40B4-BE49-F238E27FC236}">
                <a16:creationId xmlns:a16="http://schemas.microsoft.com/office/drawing/2014/main" id="{9F6C2187-669B-C041-A85D-807F75FC616B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434324" y="2641546"/>
            <a:ext cx="1609753" cy="509609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8" name="Straight Arrow Connector 199">
            <a:extLst>
              <a:ext uri="{FF2B5EF4-FFF2-40B4-BE49-F238E27FC236}">
                <a16:creationId xmlns:a16="http://schemas.microsoft.com/office/drawing/2014/main" id="{ACDFC96E-D7D9-8D4E-9FBB-3D10E01FD024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6247920" y="2337553"/>
            <a:ext cx="1663373" cy="117121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20" name="Group 219"/>
          <p:cNvGrpSpPr/>
          <p:nvPr/>
        </p:nvGrpSpPr>
        <p:grpSpPr>
          <a:xfrm>
            <a:off x="6209337" y="2496559"/>
            <a:ext cx="615642" cy="493538"/>
            <a:chOff x="5454524" y="2009903"/>
            <a:chExt cx="1160032" cy="929955"/>
          </a:xfrm>
        </p:grpSpPr>
        <p:sp>
          <p:nvSpPr>
            <p:cNvPr id="221" name="Can 220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22" name="Multidocument 221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09" name="Slide Number Placeholder 3">
            <a:extLst>
              <a:ext uri="{FF2B5EF4-FFF2-40B4-BE49-F238E27FC236}">
                <a16:creationId xmlns:a16="http://schemas.microsoft.com/office/drawing/2014/main" id="{79B938EC-FD79-FC4A-B51F-59C5D2B81BB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8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763406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needs to change?</a:t>
            </a:r>
          </a:p>
        </p:txBody>
      </p:sp>
      <p:sp>
        <p:nvSpPr>
          <p:cNvPr id="4" name="Can 3"/>
          <p:cNvSpPr/>
          <p:nvPr/>
        </p:nvSpPr>
        <p:spPr>
          <a:xfrm>
            <a:off x="4827923" y="3496440"/>
            <a:ext cx="555625" cy="3571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" name="Can 4"/>
          <p:cNvSpPr/>
          <p:nvPr/>
        </p:nvSpPr>
        <p:spPr>
          <a:xfrm>
            <a:off x="5378764" y="3488502"/>
            <a:ext cx="401637" cy="4222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" name="Can 5"/>
          <p:cNvSpPr/>
          <p:nvPr/>
        </p:nvSpPr>
        <p:spPr>
          <a:xfrm>
            <a:off x="5826439" y="3701227"/>
            <a:ext cx="315912" cy="307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7" name="Straight Arrow Connector 199"/>
          <p:cNvCxnSpPr>
            <a:endCxn id="6" idx="1"/>
          </p:cNvCxnSpPr>
          <p:nvPr/>
        </p:nvCxnSpPr>
        <p:spPr bwMode="auto">
          <a:xfrm rot="16200000" flipH="1">
            <a:off x="4646133" y="2362163"/>
            <a:ext cx="1581150" cy="109696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196"/>
          <p:cNvCxnSpPr>
            <a:stCxn id="61" idx="2"/>
            <a:endCxn id="5" idx="1"/>
          </p:cNvCxnSpPr>
          <p:nvPr/>
        </p:nvCxnSpPr>
        <p:spPr bwMode="auto">
          <a:xfrm rot="16200000" flipH="1">
            <a:off x="4376268" y="2284355"/>
            <a:ext cx="1381125" cy="1027112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an 8"/>
          <p:cNvSpPr/>
          <p:nvPr/>
        </p:nvSpPr>
        <p:spPr>
          <a:xfrm>
            <a:off x="5464489" y="3915511"/>
            <a:ext cx="436562" cy="258762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0" name="Straight Arrow Connector 199"/>
          <p:cNvCxnSpPr>
            <a:stCxn id="61" idx="2"/>
            <a:endCxn id="9" idx="1"/>
          </p:cNvCxnSpPr>
          <p:nvPr/>
        </p:nvCxnSpPr>
        <p:spPr bwMode="auto">
          <a:xfrm rot="16200000" flipH="1">
            <a:off x="4213540" y="2447074"/>
            <a:ext cx="1808163" cy="1128712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" name="Group 137"/>
          <p:cNvGrpSpPr>
            <a:grpSpLocks/>
          </p:cNvGrpSpPr>
          <p:nvPr/>
        </p:nvGrpSpPr>
        <p:grpSpPr bwMode="auto">
          <a:xfrm>
            <a:off x="7220265" y="1231048"/>
            <a:ext cx="1228725" cy="863600"/>
            <a:chOff x="5523670" y="3674781"/>
            <a:chExt cx="1229360" cy="863600"/>
          </a:xfrm>
        </p:grpSpPr>
        <p:sp>
          <p:nvSpPr>
            <p:cNvPr id="12" name="Rectangle 11"/>
            <p:cNvSpPr/>
            <p:nvPr/>
          </p:nvSpPr>
          <p:spPr>
            <a:xfrm>
              <a:off x="5523670" y="3674781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77673" y="3719231"/>
              <a:ext cx="1121354" cy="774700"/>
            </a:xfrm>
            <a:prstGeom prst="rect">
              <a:avLst/>
            </a:prstGeom>
            <a:solidFill>
              <a:srgbClr val="FFFFFF"/>
            </a:solidFill>
            <a:ln w="12700" cmpd="sng">
              <a:solidFill>
                <a:srgbClr val="99CC9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69731" y="3887506"/>
              <a:ext cx="1137237" cy="809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69731" y="4051019"/>
              <a:ext cx="1137237" cy="809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69731" y="4214531"/>
              <a:ext cx="1137237" cy="809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569731" y="4378044"/>
              <a:ext cx="1137237" cy="809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6146292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6295594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6446484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6595786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5696796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5846099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5996989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Rectangle 24"/>
            <p:cNvSpPr/>
            <p:nvPr/>
          </p:nvSpPr>
          <p:spPr>
            <a:xfrm>
              <a:off x="5569731" y="3723994"/>
              <a:ext cx="1137237" cy="8096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26" name="Group 6"/>
          <p:cNvGrpSpPr>
            <a:grpSpLocks/>
          </p:cNvGrpSpPr>
          <p:nvPr/>
        </p:nvGrpSpPr>
        <p:grpSpPr bwMode="auto">
          <a:xfrm>
            <a:off x="5878843" y="1227874"/>
            <a:ext cx="1230313" cy="863600"/>
            <a:chOff x="5530107" y="3733058"/>
            <a:chExt cx="1229360" cy="863600"/>
          </a:xfrm>
        </p:grpSpPr>
        <p:sp>
          <p:nvSpPr>
            <p:cNvPr id="27" name="Rectangle 26"/>
            <p:cNvSpPr/>
            <p:nvPr/>
          </p:nvSpPr>
          <p:spPr>
            <a:xfrm>
              <a:off x="5530107" y="3733058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580868" y="3774333"/>
              <a:ext cx="1137356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590385" y="3885458"/>
              <a:ext cx="274425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896536" y="3885458"/>
              <a:ext cx="815343" cy="65563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650664" y="39378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52055" y="3942608"/>
              <a:ext cx="656716" cy="1254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018678" y="4315671"/>
              <a:ext cx="344221" cy="14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59987" y="3956896"/>
              <a:ext cx="191938" cy="4984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193168" y="4134696"/>
              <a:ext cx="407672" cy="12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650664" y="4061671"/>
              <a:ext cx="155454" cy="682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650664" y="418390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07445" y="43950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650664" y="4307733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34281" y="4399808"/>
              <a:ext cx="155454" cy="682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426350" y="430455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cxnSp>
        <p:nvCxnSpPr>
          <p:cNvPr id="42" name="Straight Arrow Connector 199"/>
          <p:cNvCxnSpPr>
            <a:endCxn id="4" idx="1"/>
          </p:cNvCxnSpPr>
          <p:nvPr/>
        </p:nvCxnSpPr>
        <p:spPr bwMode="auto">
          <a:xfrm rot="16200000" flipH="1">
            <a:off x="3987341" y="2378045"/>
            <a:ext cx="1406525" cy="83026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Can 42"/>
          <p:cNvSpPr/>
          <p:nvPr/>
        </p:nvSpPr>
        <p:spPr>
          <a:xfrm>
            <a:off x="1410021" y="3532952"/>
            <a:ext cx="401637" cy="4222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4" name="Can 43"/>
          <p:cNvSpPr/>
          <p:nvPr/>
        </p:nvSpPr>
        <p:spPr>
          <a:xfrm>
            <a:off x="1857689" y="3745677"/>
            <a:ext cx="315912" cy="307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45" name="Straight Arrow Connector 199"/>
          <p:cNvCxnSpPr>
            <a:stCxn id="149" idx="2"/>
            <a:endCxn id="44" idx="1"/>
          </p:cNvCxnSpPr>
          <p:nvPr/>
        </p:nvCxnSpPr>
        <p:spPr bwMode="auto">
          <a:xfrm rot="16200000" flipH="1">
            <a:off x="1153655" y="2882854"/>
            <a:ext cx="1689100" cy="3651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196"/>
          <p:cNvCxnSpPr>
            <a:stCxn id="148" idx="2"/>
            <a:endCxn id="43" idx="1"/>
          </p:cNvCxnSpPr>
          <p:nvPr/>
        </p:nvCxnSpPr>
        <p:spPr bwMode="auto">
          <a:xfrm rot="5400000">
            <a:off x="913945" y="2755871"/>
            <a:ext cx="1474787" cy="7937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Can 46"/>
          <p:cNvSpPr/>
          <p:nvPr/>
        </p:nvSpPr>
        <p:spPr>
          <a:xfrm>
            <a:off x="1014738" y="3745648"/>
            <a:ext cx="555625" cy="357188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48" name="Straight Arrow Connector 199"/>
          <p:cNvCxnSpPr>
            <a:stCxn id="147" idx="2"/>
            <a:endCxn id="51" idx="1"/>
          </p:cNvCxnSpPr>
          <p:nvPr/>
        </p:nvCxnSpPr>
        <p:spPr bwMode="auto">
          <a:xfrm rot="16200000" flipH="1">
            <a:off x="1358875" y="2118858"/>
            <a:ext cx="1719263" cy="159464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196"/>
          <p:cNvCxnSpPr>
            <a:stCxn id="144" idx="2"/>
            <a:endCxn id="47" idx="1"/>
          </p:cNvCxnSpPr>
          <p:nvPr/>
        </p:nvCxnSpPr>
        <p:spPr bwMode="auto">
          <a:xfrm rot="16200000" flipH="1">
            <a:off x="372608" y="2825704"/>
            <a:ext cx="1689100" cy="15081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Can 49"/>
          <p:cNvSpPr/>
          <p:nvPr/>
        </p:nvSpPr>
        <p:spPr>
          <a:xfrm>
            <a:off x="2408573" y="3561527"/>
            <a:ext cx="403225" cy="423863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1" name="Can 50"/>
          <p:cNvSpPr/>
          <p:nvPr/>
        </p:nvSpPr>
        <p:spPr>
          <a:xfrm>
            <a:off x="2857814" y="3775811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2" name="Straight Arrow Connector 199"/>
          <p:cNvCxnSpPr>
            <a:endCxn id="51" idx="1"/>
          </p:cNvCxnSpPr>
          <p:nvPr/>
        </p:nvCxnSpPr>
        <p:spPr bwMode="auto">
          <a:xfrm rot="16200000" flipH="1">
            <a:off x="2102174" y="2862999"/>
            <a:ext cx="1217613" cy="608012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196"/>
          <p:cNvCxnSpPr>
            <a:stCxn id="205" idx="3"/>
            <a:endCxn id="50" idx="1"/>
          </p:cNvCxnSpPr>
          <p:nvPr/>
        </p:nvCxnSpPr>
        <p:spPr bwMode="auto">
          <a:xfrm rot="16200000" flipH="1">
            <a:off x="2142172" y="3093531"/>
            <a:ext cx="558076" cy="37791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Can 53"/>
          <p:cNvSpPr/>
          <p:nvPr/>
        </p:nvSpPr>
        <p:spPr>
          <a:xfrm>
            <a:off x="4227884" y="3799624"/>
            <a:ext cx="555625" cy="357188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5" name="Straight Arrow Connector 196"/>
          <p:cNvCxnSpPr>
            <a:stCxn id="61" idx="2"/>
            <a:endCxn id="54" idx="1"/>
          </p:cNvCxnSpPr>
          <p:nvPr/>
        </p:nvCxnSpPr>
        <p:spPr bwMode="auto">
          <a:xfrm rot="5400000">
            <a:off x="3683372" y="2929678"/>
            <a:ext cx="1692275" cy="4762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Can 55"/>
          <p:cNvSpPr/>
          <p:nvPr/>
        </p:nvSpPr>
        <p:spPr>
          <a:xfrm>
            <a:off x="3321370" y="3615502"/>
            <a:ext cx="401637" cy="423863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7" name="Can 56"/>
          <p:cNvSpPr/>
          <p:nvPr/>
        </p:nvSpPr>
        <p:spPr>
          <a:xfrm>
            <a:off x="3769039" y="3829787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8" name="Straight Arrow Connector 199"/>
          <p:cNvCxnSpPr>
            <a:endCxn id="57" idx="1"/>
          </p:cNvCxnSpPr>
          <p:nvPr/>
        </p:nvCxnSpPr>
        <p:spPr bwMode="auto">
          <a:xfrm rot="5400000">
            <a:off x="3377778" y="2605041"/>
            <a:ext cx="1774825" cy="674687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Arrow Connector 196"/>
          <p:cNvCxnSpPr>
            <a:stCxn id="61" idx="2"/>
            <a:endCxn id="51" idx="1"/>
          </p:cNvCxnSpPr>
          <p:nvPr/>
        </p:nvCxnSpPr>
        <p:spPr bwMode="auto">
          <a:xfrm rot="5400000">
            <a:off x="2950309" y="2172832"/>
            <a:ext cx="1668463" cy="1537494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/>
          <p:cNvSpPr/>
          <p:nvPr/>
        </p:nvSpPr>
        <p:spPr>
          <a:xfrm>
            <a:off x="3930964" y="1232638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307201" y="1353286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3946897" y="1267569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967476" y="1910500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4589781" y="1483461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66" name="Cross 65"/>
          <p:cNvSpPr/>
          <p:nvPr/>
        </p:nvSpPr>
        <p:spPr>
          <a:xfrm>
            <a:off x="4589781" y="1632686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67" name="Group 4"/>
          <p:cNvGrpSpPr>
            <a:grpSpLocks/>
          </p:cNvGrpSpPr>
          <p:nvPr/>
        </p:nvGrpSpPr>
        <p:grpSpPr bwMode="auto">
          <a:xfrm>
            <a:off x="4421559" y="1712090"/>
            <a:ext cx="42863" cy="79375"/>
            <a:chOff x="603250" y="4737100"/>
            <a:chExt cx="355600" cy="654050"/>
          </a:xfrm>
        </p:grpSpPr>
        <p:sp>
          <p:nvSpPr>
            <p:cNvPr id="68" name="Delay 67"/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70" name="Group 4"/>
          <p:cNvGrpSpPr>
            <a:grpSpLocks/>
          </p:cNvGrpSpPr>
          <p:nvPr/>
        </p:nvGrpSpPr>
        <p:grpSpPr bwMode="auto">
          <a:xfrm>
            <a:off x="4454839" y="1458062"/>
            <a:ext cx="44450" cy="85725"/>
            <a:chOff x="603250" y="4737100"/>
            <a:chExt cx="355600" cy="654050"/>
          </a:xfrm>
        </p:grpSpPr>
        <p:sp>
          <p:nvSpPr>
            <p:cNvPr id="71" name="Delay 70"/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73" name="Straight Connector 72"/>
          <p:cNvCxnSpPr>
            <a:stCxn id="71" idx="2"/>
            <a:endCxn id="65" idx="2"/>
          </p:cNvCxnSpPr>
          <p:nvPr/>
        </p:nvCxnSpPr>
        <p:spPr bwMode="auto">
          <a:xfrm>
            <a:off x="4499347" y="1512059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/>
          <p:cNvCxnSpPr>
            <a:stCxn id="66" idx="0"/>
            <a:endCxn id="65" idx="1"/>
          </p:cNvCxnSpPr>
          <p:nvPr/>
        </p:nvCxnSpPr>
        <p:spPr bwMode="auto">
          <a:xfrm flipH="1" flipV="1">
            <a:off x="4619939" y="1546961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Connector 74"/>
          <p:cNvCxnSpPr>
            <a:stCxn id="66" idx="2"/>
            <a:endCxn id="68" idx="2"/>
          </p:cNvCxnSpPr>
          <p:nvPr/>
        </p:nvCxnSpPr>
        <p:spPr bwMode="auto">
          <a:xfrm flipH="1">
            <a:off x="4464422" y="1689865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Rectangle 75"/>
          <p:cNvSpPr/>
          <p:nvPr/>
        </p:nvSpPr>
        <p:spPr>
          <a:xfrm>
            <a:off x="3969064" y="1854937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35846" y="1356461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307259" y="1351698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837427" y="1394561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856476" y="1432661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967481" y="1361224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82" name="Group 193"/>
          <p:cNvGrpSpPr>
            <a:grpSpLocks/>
          </p:cNvGrpSpPr>
          <p:nvPr/>
        </p:nvGrpSpPr>
        <p:grpSpPr bwMode="auto">
          <a:xfrm>
            <a:off x="3981764" y="1385046"/>
            <a:ext cx="252412" cy="369887"/>
            <a:chOff x="552317" y="2476596"/>
            <a:chExt cx="701871" cy="1650326"/>
          </a:xfrm>
        </p:grpSpPr>
        <p:grpSp>
          <p:nvGrpSpPr>
            <p:cNvPr id="83" name="Group 218"/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4" name="Group 218"/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5" name="Group 218"/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6" name="Group 218"/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98" name="Rectangle 97"/>
          <p:cNvSpPr/>
          <p:nvPr/>
        </p:nvSpPr>
        <p:spPr bwMode="auto">
          <a:xfrm>
            <a:off x="4897751" y="1439013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99" name="Straight Connector 98"/>
          <p:cNvCxnSpPr/>
          <p:nvPr/>
        </p:nvCxnSpPr>
        <p:spPr bwMode="auto">
          <a:xfrm>
            <a:off x="5035864" y="1402527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" name="Straight Connector 99"/>
          <p:cNvCxnSpPr/>
          <p:nvPr/>
        </p:nvCxnSpPr>
        <p:spPr bwMode="auto">
          <a:xfrm flipH="1">
            <a:off x="4856476" y="160728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Straight Connector 100"/>
          <p:cNvCxnSpPr/>
          <p:nvPr/>
        </p:nvCxnSpPr>
        <p:spPr bwMode="auto">
          <a:xfrm flipH="1">
            <a:off x="4856476" y="164221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Connector 101"/>
          <p:cNvCxnSpPr/>
          <p:nvPr/>
        </p:nvCxnSpPr>
        <p:spPr bwMode="auto">
          <a:xfrm flipH="1">
            <a:off x="4856476" y="167554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" name="Straight Connector 102"/>
          <p:cNvCxnSpPr/>
          <p:nvPr/>
        </p:nvCxnSpPr>
        <p:spPr bwMode="auto">
          <a:xfrm flipH="1">
            <a:off x="4856476" y="171047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Straight Connector 103"/>
          <p:cNvCxnSpPr/>
          <p:nvPr/>
        </p:nvCxnSpPr>
        <p:spPr bwMode="auto">
          <a:xfrm flipH="1">
            <a:off x="4856476" y="174381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Straight Connector 104"/>
          <p:cNvCxnSpPr/>
          <p:nvPr/>
        </p:nvCxnSpPr>
        <p:spPr bwMode="auto">
          <a:xfrm flipH="1">
            <a:off x="4856476" y="177873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Straight Connector 105"/>
          <p:cNvCxnSpPr/>
          <p:nvPr/>
        </p:nvCxnSpPr>
        <p:spPr bwMode="auto">
          <a:xfrm flipH="1">
            <a:off x="4854889" y="147076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" name="Straight Connector 106"/>
          <p:cNvCxnSpPr/>
          <p:nvPr/>
        </p:nvCxnSpPr>
        <p:spPr bwMode="auto">
          <a:xfrm flipH="1">
            <a:off x="4854889" y="150409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/>
          <p:cNvCxnSpPr/>
          <p:nvPr/>
        </p:nvCxnSpPr>
        <p:spPr bwMode="auto">
          <a:xfrm flipH="1">
            <a:off x="4854889" y="153902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/>
          <p:cNvCxnSpPr/>
          <p:nvPr/>
        </p:nvCxnSpPr>
        <p:spPr bwMode="auto">
          <a:xfrm flipH="1">
            <a:off x="4854889" y="157236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/>
          <p:cNvCxnSpPr/>
          <p:nvPr/>
        </p:nvCxnSpPr>
        <p:spPr bwMode="auto">
          <a:xfrm>
            <a:off x="4883464" y="1402527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1" name="Group 97"/>
          <p:cNvGrpSpPr>
            <a:grpSpLocks/>
          </p:cNvGrpSpPr>
          <p:nvPr/>
        </p:nvGrpSpPr>
        <p:grpSpPr bwMode="auto">
          <a:xfrm>
            <a:off x="4859677" y="1432663"/>
            <a:ext cx="23813" cy="25400"/>
            <a:chOff x="8112931" y="3217866"/>
            <a:chExt cx="110967" cy="110967"/>
          </a:xfrm>
        </p:grpSpPr>
        <p:sp>
          <p:nvSpPr>
            <p:cNvPr id="112" name="Oval 111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14" name="Group 98"/>
          <p:cNvGrpSpPr>
            <a:grpSpLocks/>
          </p:cNvGrpSpPr>
          <p:nvPr/>
        </p:nvGrpSpPr>
        <p:grpSpPr bwMode="auto">
          <a:xfrm>
            <a:off x="4859677" y="1442187"/>
            <a:ext cx="23813" cy="23812"/>
            <a:chOff x="8112931" y="3217866"/>
            <a:chExt cx="110967" cy="110967"/>
          </a:xfrm>
        </p:grpSpPr>
        <p:sp>
          <p:nvSpPr>
            <p:cNvPr id="115" name="Oval 114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17" name="Group 101"/>
          <p:cNvGrpSpPr>
            <a:grpSpLocks/>
          </p:cNvGrpSpPr>
          <p:nvPr/>
        </p:nvGrpSpPr>
        <p:grpSpPr bwMode="auto">
          <a:xfrm>
            <a:off x="4859677" y="1475524"/>
            <a:ext cx="23813" cy="25400"/>
            <a:chOff x="8112931" y="3217866"/>
            <a:chExt cx="110967" cy="110967"/>
          </a:xfrm>
        </p:grpSpPr>
        <p:sp>
          <p:nvSpPr>
            <p:cNvPr id="118" name="Oval 117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20" name="Group 104"/>
          <p:cNvGrpSpPr>
            <a:grpSpLocks/>
          </p:cNvGrpSpPr>
          <p:nvPr/>
        </p:nvGrpSpPr>
        <p:grpSpPr bwMode="auto">
          <a:xfrm>
            <a:off x="4859677" y="1510470"/>
            <a:ext cx="23813" cy="23813"/>
            <a:chOff x="8112931" y="3217866"/>
            <a:chExt cx="110967" cy="110967"/>
          </a:xfrm>
        </p:grpSpPr>
        <p:sp>
          <p:nvSpPr>
            <p:cNvPr id="121" name="Oval 120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123" name="Rectangle 122"/>
          <p:cNvSpPr/>
          <p:nvPr/>
        </p:nvSpPr>
        <p:spPr bwMode="auto">
          <a:xfrm>
            <a:off x="3994472" y="1921611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4" name="Rectangle 123"/>
          <p:cNvSpPr/>
          <p:nvPr/>
        </p:nvSpPr>
        <p:spPr bwMode="auto">
          <a:xfrm>
            <a:off x="4162739" y="1920052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5" name="Rectangle 124"/>
          <p:cNvSpPr/>
          <p:nvPr/>
        </p:nvSpPr>
        <p:spPr bwMode="auto">
          <a:xfrm>
            <a:off x="4575489" y="1921640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6" name="Rectangle 125"/>
          <p:cNvSpPr/>
          <p:nvPr/>
        </p:nvSpPr>
        <p:spPr bwMode="auto">
          <a:xfrm>
            <a:off x="4939026" y="1918437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5029164" y="1860536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28" name="Straight Connector 127"/>
          <p:cNvCxnSpPr/>
          <p:nvPr/>
        </p:nvCxnSpPr>
        <p:spPr bwMode="auto">
          <a:xfrm flipH="1">
            <a:off x="3967476" y="1945423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Straight Connector 128"/>
          <p:cNvCxnSpPr/>
          <p:nvPr/>
        </p:nvCxnSpPr>
        <p:spPr bwMode="auto">
          <a:xfrm flipH="1">
            <a:off x="3967476" y="1980348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/>
          <p:nvPr/>
        </p:nvCxnSpPr>
        <p:spPr bwMode="auto">
          <a:xfrm flipH="1">
            <a:off x="3967476" y="2013686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Straight Connector 130"/>
          <p:cNvCxnSpPr/>
          <p:nvPr/>
        </p:nvCxnSpPr>
        <p:spPr bwMode="auto">
          <a:xfrm flipH="1">
            <a:off x="3967476" y="2048611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Straight Connector 131"/>
          <p:cNvCxnSpPr>
            <a:stCxn id="64" idx="0"/>
            <a:endCxn id="64" idx="2"/>
          </p:cNvCxnSpPr>
          <p:nvPr/>
        </p:nvCxnSpPr>
        <p:spPr bwMode="auto">
          <a:xfrm>
            <a:off x="4558026" y="1910500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" name="Straight Connector 132"/>
          <p:cNvCxnSpPr/>
          <p:nvPr/>
        </p:nvCxnSpPr>
        <p:spPr bwMode="auto">
          <a:xfrm>
            <a:off x="4918389" y="1907352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Straight Connector 133"/>
          <p:cNvCxnSpPr/>
          <p:nvPr/>
        </p:nvCxnSpPr>
        <p:spPr bwMode="auto">
          <a:xfrm>
            <a:off x="4150039" y="1912115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5" name="Rectangle 134"/>
          <p:cNvSpPr/>
          <p:nvPr/>
        </p:nvSpPr>
        <p:spPr bwMode="auto">
          <a:xfrm>
            <a:off x="4853310" y="1404086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969108" y="1351698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7" name="Can 136"/>
          <p:cNvSpPr/>
          <p:nvPr/>
        </p:nvSpPr>
        <p:spPr>
          <a:xfrm>
            <a:off x="6213789" y="3518636"/>
            <a:ext cx="538162" cy="6000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8" name="Can 137"/>
          <p:cNvSpPr/>
          <p:nvPr/>
        </p:nvSpPr>
        <p:spPr>
          <a:xfrm>
            <a:off x="6661470" y="3732977"/>
            <a:ext cx="422275" cy="434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39" name="Straight Arrow Connector 199"/>
          <p:cNvCxnSpPr>
            <a:stCxn id="27" idx="2"/>
            <a:endCxn id="138" idx="1"/>
          </p:cNvCxnSpPr>
          <p:nvPr/>
        </p:nvCxnSpPr>
        <p:spPr bwMode="auto">
          <a:xfrm rot="16200000" flipH="1">
            <a:off x="5862579" y="2722907"/>
            <a:ext cx="1641475" cy="378619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96"/>
          <p:cNvCxnSpPr>
            <a:stCxn id="126" idx="2"/>
            <a:endCxn id="137" idx="1"/>
          </p:cNvCxnSpPr>
          <p:nvPr/>
        </p:nvCxnSpPr>
        <p:spPr bwMode="auto">
          <a:xfrm rot="16200000" flipH="1">
            <a:off x="5015251" y="2050198"/>
            <a:ext cx="1481138" cy="1455738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1" name="Group 27668"/>
          <p:cNvGrpSpPr>
            <a:grpSpLocks/>
          </p:cNvGrpSpPr>
          <p:nvPr/>
        </p:nvGrpSpPr>
        <p:grpSpPr bwMode="auto">
          <a:xfrm>
            <a:off x="943308" y="1243750"/>
            <a:ext cx="1228725" cy="863600"/>
            <a:chOff x="640045" y="3157538"/>
            <a:chExt cx="1228725" cy="863600"/>
          </a:xfrm>
        </p:grpSpPr>
        <p:sp>
          <p:nvSpPr>
            <p:cNvPr id="142" name="Rectangle 141"/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4" name="Rectangle 143"/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0" name="Rectangle 149"/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56" name="Group 294"/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157" name="Rectangle 156"/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58" name="Straight Connector 157"/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60" name="Rectangle 159"/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64" name="Group 27669"/>
          <p:cNvGrpSpPr>
            <a:grpSpLocks/>
          </p:cNvGrpSpPr>
          <p:nvPr/>
        </p:nvGrpSpPr>
        <p:grpSpPr bwMode="auto">
          <a:xfrm>
            <a:off x="2241907" y="1246924"/>
            <a:ext cx="1228725" cy="863600"/>
            <a:chOff x="1938138" y="3160713"/>
            <a:chExt cx="1228725" cy="863600"/>
          </a:xfrm>
        </p:grpSpPr>
        <p:sp>
          <p:nvSpPr>
            <p:cNvPr id="165" name="Rectangle 164"/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8" name="Rectangle 167"/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79" name="Group 309"/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187" name="Rectangle 186"/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88" name="Straight Connector 187"/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9" name="Straight Connector 188"/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0" name="Rectangle 189"/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180" name="Group 317"/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181" name="Rectangle 180"/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6" name="Rectangle 185"/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203" name="Can 202"/>
          <p:cNvSpPr/>
          <p:nvPr/>
        </p:nvSpPr>
        <p:spPr>
          <a:xfrm>
            <a:off x="7280202" y="3629853"/>
            <a:ext cx="770021" cy="499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17" name="Straight Arrow Connector 199"/>
          <p:cNvCxnSpPr>
            <a:stCxn id="12" idx="2"/>
            <a:endCxn id="203" idx="0"/>
          </p:cNvCxnSpPr>
          <p:nvPr/>
        </p:nvCxnSpPr>
        <p:spPr bwMode="auto">
          <a:xfrm rot="5400000">
            <a:off x="6919834" y="2840054"/>
            <a:ext cx="1660170" cy="169417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3" name="Straight Arrow Connector 196"/>
          <p:cNvCxnSpPr>
            <a:stCxn id="165" idx="2"/>
            <a:endCxn id="56" idx="0"/>
          </p:cNvCxnSpPr>
          <p:nvPr/>
        </p:nvCxnSpPr>
        <p:spPr bwMode="auto">
          <a:xfrm rot="16200000" flipH="1">
            <a:off x="2386543" y="2580224"/>
            <a:ext cx="1605359" cy="665956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7" name="Rounded Rectangle 20"/>
          <p:cNvSpPr>
            <a:spLocks noChangeArrowheads="1"/>
          </p:cNvSpPr>
          <p:nvPr/>
        </p:nvSpPr>
        <p:spPr bwMode="auto">
          <a:xfrm>
            <a:off x="890024" y="2430740"/>
            <a:ext cx="7830214" cy="63976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>
            <a:solidFill>
              <a:srgbClr val="10253F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r" eaLnBrk="0" hangingPunct="0"/>
            <a:r>
              <a:rPr lang="en-GB" sz="1800" dirty="0">
                <a:solidFill>
                  <a:srgbClr val="1F497D"/>
                </a:solidFill>
                <a:latin typeface="Calibri" charset="0"/>
              </a:rPr>
              <a:t>Open and</a:t>
            </a:r>
          </a:p>
          <a:p>
            <a:pPr algn="r" eaLnBrk="0" hangingPunct="0"/>
            <a:r>
              <a:rPr lang="en-GB" sz="1800" dirty="0">
                <a:solidFill>
                  <a:srgbClr val="1F497D"/>
                </a:solidFill>
                <a:latin typeface="Calibri" charset="0"/>
              </a:rPr>
              <a:t>Unified Metadata</a:t>
            </a:r>
          </a:p>
        </p:txBody>
      </p:sp>
      <p:grpSp>
        <p:nvGrpSpPr>
          <p:cNvPr id="204" name="Group 203"/>
          <p:cNvGrpSpPr/>
          <p:nvPr/>
        </p:nvGrpSpPr>
        <p:grpSpPr>
          <a:xfrm>
            <a:off x="1924428" y="2509885"/>
            <a:ext cx="615642" cy="493538"/>
            <a:chOff x="5454524" y="2009903"/>
            <a:chExt cx="1160032" cy="929955"/>
          </a:xfrm>
        </p:grpSpPr>
        <p:sp>
          <p:nvSpPr>
            <p:cNvPr id="205" name="Can 204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06" name="Multidocument 205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4366891" y="2502295"/>
            <a:ext cx="615642" cy="493538"/>
            <a:chOff x="5454524" y="2009903"/>
            <a:chExt cx="1160032" cy="929955"/>
          </a:xfrm>
        </p:grpSpPr>
        <p:sp>
          <p:nvSpPr>
            <p:cNvPr id="214" name="Can 213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15" name="Multidocument 214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6209337" y="2514700"/>
            <a:ext cx="615642" cy="493538"/>
            <a:chOff x="5454524" y="2009903"/>
            <a:chExt cx="1160032" cy="929955"/>
          </a:xfrm>
        </p:grpSpPr>
        <p:sp>
          <p:nvSpPr>
            <p:cNvPr id="221" name="Can 220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22" name="Multidocument 221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3" name="Left-Right Arrow 2"/>
          <p:cNvSpPr/>
          <p:nvPr/>
        </p:nvSpPr>
        <p:spPr>
          <a:xfrm>
            <a:off x="5060138" y="2669870"/>
            <a:ext cx="1120031" cy="179991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8" name="Left-Right Arrow 207"/>
          <p:cNvSpPr/>
          <p:nvPr/>
        </p:nvSpPr>
        <p:spPr>
          <a:xfrm>
            <a:off x="2572473" y="2672278"/>
            <a:ext cx="1717651" cy="177584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9" name="Slide Number Placeholder 3">
            <a:extLst>
              <a:ext uri="{FF2B5EF4-FFF2-40B4-BE49-F238E27FC236}">
                <a16:creationId xmlns:a16="http://schemas.microsoft.com/office/drawing/2014/main" id="{AF8D59C2-6237-0E48-89FB-4D8B7253846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004782705"/>
      </p:ext>
    </p:extLst>
  </p:cSld>
  <p:clrMapOvr>
    <a:masterClrMapping/>
  </p:clrMapOvr>
</p:sld>
</file>

<file path=ppt/theme/theme1.xml><?xml version="1.0" encoding="utf-8"?>
<a:theme xmlns:a="http://schemas.openxmlformats.org/drawingml/2006/main" name="1_simple-light-2">
  <a:themeElements>
    <a:clrScheme name="Hyperledger">
      <a:dk1>
        <a:srgbClr val="FFFFFF"/>
      </a:dk1>
      <a:lt1>
        <a:srgbClr val="595959"/>
      </a:lt1>
      <a:dk2>
        <a:srgbClr val="FFFFFF"/>
      </a:dk2>
      <a:lt2>
        <a:srgbClr val="595959"/>
      </a:lt2>
      <a:accent1>
        <a:srgbClr val="00B0F0"/>
      </a:accent1>
      <a:accent2>
        <a:srgbClr val="595959"/>
      </a:accent2>
      <a:accent3>
        <a:srgbClr val="00B0F0"/>
      </a:accent3>
      <a:accent4>
        <a:srgbClr val="595959"/>
      </a:accent4>
      <a:accent5>
        <a:srgbClr val="00B0F0"/>
      </a:accent5>
      <a:accent6>
        <a:srgbClr val="595959"/>
      </a:accent6>
      <a:hlink>
        <a:srgbClr val="00B0F0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CDE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n w="0"/>
            <a:solidFill>
              <a:schemeClr val="accent6">
                <a:lumMod val="5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32899</TotalTime>
  <Words>1803</Words>
  <Application>Microsoft Macintosh PowerPoint</Application>
  <PresentationFormat>On-screen Show (16:9)</PresentationFormat>
  <Paragraphs>410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Amaze</vt:lpstr>
      <vt:lpstr>Arial</vt:lpstr>
      <vt:lpstr>Calibri</vt:lpstr>
      <vt:lpstr>Gill Sans</vt:lpstr>
      <vt:lpstr>Lucida Sans Unicode</vt:lpstr>
      <vt:lpstr>OpenSans</vt:lpstr>
      <vt:lpstr>Wingdings</vt:lpstr>
      <vt:lpstr>1_simple-light-2</vt:lpstr>
      <vt:lpstr>How Metadata Catalogs collaborate with ODPi Egeria</vt:lpstr>
      <vt:lpstr>What is metadata?</vt:lpstr>
      <vt:lpstr>Real Data Landscapes</vt:lpstr>
      <vt:lpstr>Curation</vt:lpstr>
      <vt:lpstr>Scared to share</vt:lpstr>
      <vt:lpstr>Using a metadata repository to describe data</vt:lpstr>
      <vt:lpstr>What does metadata look like?</vt:lpstr>
      <vt:lpstr>Today’s reality – organizations buy lots of tools</vt:lpstr>
      <vt:lpstr>What needs to change?</vt:lpstr>
      <vt:lpstr>Two levels of services</vt:lpstr>
      <vt:lpstr>Through the Repository Services</vt:lpstr>
      <vt:lpstr>Through the governance program access service</vt:lpstr>
      <vt:lpstr>Open Metadata Management and Governance</vt:lpstr>
      <vt:lpstr>Example of a simple cohort </vt:lpstr>
      <vt:lpstr>First server</vt:lpstr>
      <vt:lpstr>Establishing contact</vt:lpstr>
      <vt:lpstr>Federated queries</vt:lpstr>
      <vt:lpstr>Caching metadata for availability and performance</vt:lpstr>
      <vt:lpstr>Importance of the distributed graph model</vt:lpstr>
      <vt:lpstr>Importance of the distributed graph model</vt:lpstr>
      <vt:lpstr>Importance of the distributed graph model</vt:lpstr>
      <vt:lpstr>Importance of the distributed graph model</vt:lpstr>
      <vt:lpstr>Automating governance example</vt:lpstr>
      <vt:lpstr>IBM Information Governance Catalog Integration</vt:lpstr>
      <vt:lpstr>Apache Atlas Integration</vt:lpstr>
      <vt:lpstr>Metadata and governance digital platform</vt:lpstr>
      <vt:lpstr>Current Open Metadata Access Services (OMASs)</vt:lpstr>
      <vt:lpstr>Realizing open metadata and governance</vt:lpstr>
      <vt:lpstr>Help wanted</vt:lpstr>
      <vt:lpstr>Open forum</vt:lpstr>
      <vt:lpstr>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 Overview</dc:title>
  <dc:creator>Greg Wallace</dc:creator>
  <cp:lastModifiedBy>Mandy Chessell</cp:lastModifiedBy>
  <cp:revision>705</cp:revision>
  <cp:lastPrinted>2019-02-08T18:53:05Z</cp:lastPrinted>
  <dcterms:modified xsi:type="dcterms:W3CDTF">2019-02-14T21:21:29Z</dcterms:modified>
</cp:coreProperties>
</file>